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95" r:id="rId1"/>
  </p:sldMasterIdLst>
  <p:notesMasterIdLst>
    <p:notesMasterId r:id="rId39"/>
  </p:notesMasterIdLst>
  <p:sldIdLst>
    <p:sldId id="256" r:id="rId2"/>
    <p:sldId id="352" r:id="rId3"/>
    <p:sldId id="353" r:id="rId4"/>
    <p:sldId id="354" r:id="rId5"/>
    <p:sldId id="303" r:id="rId6"/>
    <p:sldId id="304" r:id="rId7"/>
    <p:sldId id="271" r:id="rId8"/>
    <p:sldId id="308" r:id="rId9"/>
    <p:sldId id="309" r:id="rId10"/>
    <p:sldId id="270" r:id="rId11"/>
    <p:sldId id="328" r:id="rId12"/>
    <p:sldId id="274" r:id="rId13"/>
    <p:sldId id="313" r:id="rId14"/>
    <p:sldId id="279" r:id="rId15"/>
    <p:sldId id="307" r:id="rId16"/>
    <p:sldId id="276" r:id="rId17"/>
    <p:sldId id="336" r:id="rId18"/>
    <p:sldId id="337" r:id="rId19"/>
    <p:sldId id="277" r:id="rId20"/>
    <p:sldId id="355" r:id="rId21"/>
    <p:sldId id="345" r:id="rId22"/>
    <p:sldId id="343" r:id="rId23"/>
    <p:sldId id="295" r:id="rId24"/>
    <p:sldId id="356" r:id="rId25"/>
    <p:sldId id="349" r:id="rId26"/>
    <p:sldId id="296" r:id="rId27"/>
    <p:sldId id="293" r:id="rId28"/>
    <p:sldId id="320" r:id="rId29"/>
    <p:sldId id="294" r:id="rId30"/>
    <p:sldId id="298" r:id="rId31"/>
    <p:sldId id="321" r:id="rId32"/>
    <p:sldId id="299" r:id="rId33"/>
    <p:sldId id="335" r:id="rId34"/>
    <p:sldId id="333" r:id="rId35"/>
    <p:sldId id="334" r:id="rId36"/>
    <p:sldId id="269" r:id="rId37"/>
    <p:sldId id="264" r:id="rId38"/>
  </p:sldIdLst>
  <p:sldSz cx="12192000" cy="6858000"/>
  <p:notesSz cx="6858000" cy="9144000"/>
  <p:embeddedFontLst>
    <p:embeddedFont>
      <p:font typeface="Montserrat" pitchFamily="2" charset="0"/>
      <p:regular r:id="rId40"/>
      <p:bold r:id="rId41"/>
      <p:italic r:id="rId42"/>
      <p:boldItalic r:id="rId43"/>
    </p:embeddedFont>
    <p:embeddedFont>
      <p:font typeface="Montserrat Black" pitchFamily="2" charset="0"/>
      <p:bold r:id="rId44"/>
      <p:boldItalic r:id="rId45"/>
    </p:embeddedFont>
    <p:embeddedFont>
      <p:font typeface="Montserrat Thin" pitchFamily="2" charset="0"/>
      <p:regular r:id="rId46"/>
      <p:italic r:id="rId47"/>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283" autoAdjust="0"/>
  </p:normalViewPr>
  <p:slideViewPr>
    <p:cSldViewPr snapToGrid="0">
      <p:cViewPr varScale="1">
        <p:scale>
          <a:sx n="103" d="100"/>
          <a:sy n="103"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Coluna1</c:v>
                </c:pt>
              </c:strCache>
            </c:strRef>
          </c:tx>
          <c:spPr>
            <a:ln>
              <a:noFill/>
            </a:ln>
            <a:effectLst>
              <a:outerShdw blurRad="203200" dist="127000" dir="5400000" algn="t" rotWithShape="0">
                <a:prstClr val="black">
                  <a:alpha val="40000"/>
                </a:prstClr>
              </a:outerShdw>
            </a:effectLst>
          </c:spPr>
          <c:dPt>
            <c:idx val="0"/>
            <c:bubble3D val="0"/>
            <c: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19050">
                <a:noFill/>
              </a:ln>
              <a:effectLst>
                <a:outerShdw blurRad="203200" dist="127000" dir="5400000" algn="t" rotWithShape="0">
                  <a:prstClr val="black">
                    <a:alpha val="40000"/>
                  </a:prstClr>
                </a:outerShdw>
              </a:effectLst>
            </c:spPr>
            <c:extLst>
              <c:ext xmlns:c16="http://schemas.microsoft.com/office/drawing/2014/chart" uri="{C3380CC4-5D6E-409C-BE32-E72D297353CC}">
                <c16:uniqueId val="{00000001-600B-40CB-AF45-BD79D11685C1}"/>
              </c:ext>
            </c:extLst>
          </c:dPt>
          <c:dPt>
            <c:idx val="1"/>
            <c:bubble3D val="0"/>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9050">
                <a:noFill/>
              </a:ln>
              <a:effectLst>
                <a:outerShdw blurRad="203200" dist="127000" dir="5400000" algn="t" rotWithShape="0">
                  <a:prstClr val="black">
                    <a:alpha val="40000"/>
                  </a:prstClr>
                </a:outerShdw>
              </a:effectLst>
            </c:spPr>
            <c:extLst>
              <c:ext xmlns:c16="http://schemas.microsoft.com/office/drawing/2014/chart" uri="{C3380CC4-5D6E-409C-BE32-E72D297353CC}">
                <c16:uniqueId val="{00000002-600B-40CB-AF45-BD79D11685C1}"/>
              </c:ext>
            </c:extLst>
          </c:dPt>
          <c:cat>
            <c:strRef>
              <c:f>Planilha1!$A$2:$A$3</c:f>
              <c:strCache>
                <c:ptCount val="2"/>
                <c:pt idx="0">
                  <c:v>CBP</c:v>
                </c:pt>
                <c:pt idx="1">
                  <c:v>CEP</c:v>
                </c:pt>
              </c:strCache>
            </c:strRef>
          </c:cat>
          <c:val>
            <c:numRef>
              <c:f>Planilha1!$B$2:$B$3</c:f>
              <c:numCache>
                <c:formatCode>General</c:formatCode>
                <c:ptCount val="2"/>
                <c:pt idx="0">
                  <c:v>32</c:v>
                </c:pt>
                <c:pt idx="1">
                  <c:v>36</c:v>
                </c:pt>
              </c:numCache>
            </c:numRef>
          </c:val>
          <c:extLst>
            <c:ext xmlns:c16="http://schemas.microsoft.com/office/drawing/2014/chart" uri="{C3380CC4-5D6E-409C-BE32-E72D297353CC}">
              <c16:uniqueId val="{00000000-600B-40CB-AF45-BD79D11685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Planilha1!$A$2</c:f>
              <c:strCache>
                <c:ptCount val="1"/>
                <c:pt idx="0">
                  <c:v>Estad. 1/2</c:v>
                </c:pt>
              </c:strCache>
            </c:strRef>
          </c:tx>
          <c:spPr>
            <a:solidFill>
              <a:schemeClr val="accent2">
                <a:lumMod val="20000"/>
                <a:lumOff val="80000"/>
              </a:schemeClr>
            </a:solidFill>
            <a:ln>
              <a:solidFill>
                <a:schemeClr val="accent2">
                  <a:lumMod val="60000"/>
                  <a:lumOff val="40000"/>
                </a:schemeClr>
              </a:solidFill>
            </a:ln>
            <a:effectLst/>
          </c:spPr>
          <c:invertIfNegative val="0"/>
          <c:cat>
            <c:strRef>
              <c:f>Planilha1!$B$1:$E$1</c:f>
              <c:strCache>
                <c:ptCount val="4"/>
                <c:pt idx="0">
                  <c:v>ALT</c:v>
                </c:pt>
                <c:pt idx="1">
                  <c:v>ALT-SS</c:v>
                </c:pt>
                <c:pt idx="2">
                  <c:v>AST</c:v>
                </c:pt>
                <c:pt idx="3">
                  <c:v>AST-SS</c:v>
                </c:pt>
              </c:strCache>
            </c:strRef>
          </c:cat>
          <c:val>
            <c:numRef>
              <c:f>Planilha1!$B$2:$E$2</c:f>
              <c:numCache>
                <c:formatCode>General</c:formatCode>
                <c:ptCount val="4"/>
                <c:pt idx="0">
                  <c:v>76</c:v>
                </c:pt>
                <c:pt idx="1">
                  <c:v>79</c:v>
                </c:pt>
                <c:pt idx="2">
                  <c:v>91.8</c:v>
                </c:pt>
                <c:pt idx="3">
                  <c:v>66.5</c:v>
                </c:pt>
              </c:numCache>
            </c:numRef>
          </c:val>
          <c:extLst>
            <c:ext xmlns:c16="http://schemas.microsoft.com/office/drawing/2014/chart" uri="{C3380CC4-5D6E-409C-BE32-E72D297353CC}">
              <c16:uniqueId val="{00000000-91E4-441E-8AE1-D5DB71E4FA9E}"/>
            </c:ext>
          </c:extLst>
        </c:ser>
        <c:ser>
          <c:idx val="1"/>
          <c:order val="1"/>
          <c:tx>
            <c:strRef>
              <c:f>Planilha1!$A$3</c:f>
              <c:strCache>
                <c:ptCount val="1"/>
                <c:pt idx="0">
                  <c:v>Estad. 3/4</c:v>
                </c:pt>
              </c:strCache>
            </c:strRef>
          </c:tx>
          <c:spPr>
            <a:solidFill>
              <a:schemeClr val="accent2">
                <a:lumMod val="40000"/>
                <a:lumOff val="60000"/>
              </a:schemeClr>
            </a:solidFill>
            <a:ln>
              <a:noFill/>
            </a:ln>
            <a:effectLst/>
          </c:spPr>
          <c:invertIfNegative val="0"/>
          <c:cat>
            <c:strRef>
              <c:f>Planilha1!$B$1:$E$1</c:f>
              <c:strCache>
                <c:ptCount val="4"/>
                <c:pt idx="0">
                  <c:v>ALT</c:v>
                </c:pt>
                <c:pt idx="1">
                  <c:v>ALT-SS</c:v>
                </c:pt>
                <c:pt idx="2">
                  <c:v>AST</c:v>
                </c:pt>
                <c:pt idx="3">
                  <c:v>AST-SS</c:v>
                </c:pt>
              </c:strCache>
            </c:strRef>
          </c:cat>
          <c:val>
            <c:numRef>
              <c:f>Planilha1!$B$3:$E$3</c:f>
              <c:numCache>
                <c:formatCode>General</c:formatCode>
                <c:ptCount val="4"/>
                <c:pt idx="0">
                  <c:v>101</c:v>
                </c:pt>
                <c:pt idx="1">
                  <c:v>82.6</c:v>
                </c:pt>
                <c:pt idx="2">
                  <c:v>100.6</c:v>
                </c:pt>
                <c:pt idx="3">
                  <c:v>73.7</c:v>
                </c:pt>
              </c:numCache>
            </c:numRef>
          </c:val>
          <c:extLst>
            <c:ext xmlns:c16="http://schemas.microsoft.com/office/drawing/2014/chart" uri="{C3380CC4-5D6E-409C-BE32-E72D297353CC}">
              <c16:uniqueId val="{00000001-91E4-441E-8AE1-D5DB71E4FA9E}"/>
            </c:ext>
          </c:extLst>
        </c:ser>
        <c:dLbls>
          <c:showLegendKey val="0"/>
          <c:showVal val="0"/>
          <c:showCatName val="0"/>
          <c:showSerName val="0"/>
          <c:showPercent val="0"/>
          <c:showBubbleSize val="0"/>
        </c:dLbls>
        <c:gapWidth val="219"/>
        <c:overlap val="-27"/>
        <c:axId val="1508558351"/>
        <c:axId val="1520371535"/>
      </c:barChart>
      <c:catAx>
        <c:axId val="150855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20371535"/>
        <c:crosses val="autoZero"/>
        <c:auto val="1"/>
        <c:lblAlgn val="ctr"/>
        <c:lblOffset val="100"/>
        <c:noMultiLvlLbl val="0"/>
      </c:catAx>
      <c:valAx>
        <c:axId val="1520371535"/>
        <c:scaling>
          <c:orientation val="minMax"/>
        </c:scaling>
        <c:delete val="0"/>
        <c:axPos val="l"/>
        <c:majorGridlines>
          <c:spPr>
            <a:ln w="9525" cap="flat" cmpd="sng" algn="ctr">
              <a:solidFill>
                <a:schemeClr val="accent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0855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Planilha1!$A$2</c:f>
              <c:strCache>
                <c:ptCount val="1"/>
                <c:pt idx="0">
                  <c:v>AH 0/1</c:v>
                </c:pt>
              </c:strCache>
            </c:strRef>
          </c:tx>
          <c:spPr>
            <a:solidFill>
              <a:schemeClr val="accent2">
                <a:lumMod val="75000"/>
              </a:schemeClr>
            </a:solidFill>
            <a:ln>
              <a:noFill/>
            </a:ln>
            <a:effectLst/>
          </c:spPr>
          <c:invertIfNegative val="0"/>
          <c:cat>
            <c:strRef>
              <c:f>Planilha1!$B$1:$E$1</c:f>
              <c:strCache>
                <c:ptCount val="4"/>
                <c:pt idx="0">
                  <c:v>ALT</c:v>
                </c:pt>
                <c:pt idx="1">
                  <c:v>ALT-SS</c:v>
                </c:pt>
                <c:pt idx="2">
                  <c:v>AST</c:v>
                </c:pt>
                <c:pt idx="3">
                  <c:v>AST-SS</c:v>
                </c:pt>
              </c:strCache>
            </c:strRef>
          </c:cat>
          <c:val>
            <c:numRef>
              <c:f>Planilha1!$B$2:$E$2</c:f>
              <c:numCache>
                <c:formatCode>General</c:formatCode>
                <c:ptCount val="4"/>
                <c:pt idx="0">
                  <c:v>96.8</c:v>
                </c:pt>
                <c:pt idx="1">
                  <c:v>88.9</c:v>
                </c:pt>
                <c:pt idx="2">
                  <c:v>91.7</c:v>
                </c:pt>
                <c:pt idx="3">
                  <c:v>78.400000000000006</c:v>
                </c:pt>
              </c:numCache>
            </c:numRef>
          </c:val>
          <c:extLst>
            <c:ext xmlns:c16="http://schemas.microsoft.com/office/drawing/2014/chart" uri="{C3380CC4-5D6E-409C-BE32-E72D297353CC}">
              <c16:uniqueId val="{00000000-43EB-4E2C-A980-FC4955BDF1B0}"/>
            </c:ext>
          </c:extLst>
        </c:ser>
        <c:ser>
          <c:idx val="1"/>
          <c:order val="1"/>
          <c:tx>
            <c:strRef>
              <c:f>Planilha1!$A$3</c:f>
              <c:strCache>
                <c:ptCount val="1"/>
                <c:pt idx="0">
                  <c:v>AH 2/3</c:v>
                </c:pt>
              </c:strCache>
            </c:strRef>
          </c:tx>
          <c:spPr>
            <a:solidFill>
              <a:schemeClr val="accent2">
                <a:lumMod val="50000"/>
              </a:schemeClr>
            </a:solidFill>
            <a:ln>
              <a:noFill/>
            </a:ln>
            <a:effectLst/>
          </c:spPr>
          <c:invertIfNegative val="0"/>
          <c:cat>
            <c:strRef>
              <c:f>Planilha1!$B$1:$E$1</c:f>
              <c:strCache>
                <c:ptCount val="4"/>
                <c:pt idx="0">
                  <c:v>ALT</c:v>
                </c:pt>
                <c:pt idx="1">
                  <c:v>ALT-SS</c:v>
                </c:pt>
                <c:pt idx="2">
                  <c:v>AST</c:v>
                </c:pt>
                <c:pt idx="3">
                  <c:v>AST-SS</c:v>
                </c:pt>
              </c:strCache>
            </c:strRef>
          </c:cat>
          <c:val>
            <c:numRef>
              <c:f>Planilha1!$B$3:$E$3</c:f>
              <c:numCache>
                <c:formatCode>General</c:formatCode>
                <c:ptCount val="4"/>
                <c:pt idx="0">
                  <c:v>86.8</c:v>
                </c:pt>
                <c:pt idx="1">
                  <c:v>66.3</c:v>
                </c:pt>
                <c:pt idx="2">
                  <c:v>83.5</c:v>
                </c:pt>
                <c:pt idx="3">
                  <c:v>54.7</c:v>
                </c:pt>
              </c:numCache>
            </c:numRef>
          </c:val>
          <c:extLst>
            <c:ext xmlns:c16="http://schemas.microsoft.com/office/drawing/2014/chart" uri="{C3380CC4-5D6E-409C-BE32-E72D297353CC}">
              <c16:uniqueId val="{00000001-43EB-4E2C-A980-FC4955BDF1B0}"/>
            </c:ext>
          </c:extLst>
        </c:ser>
        <c:dLbls>
          <c:showLegendKey val="0"/>
          <c:showVal val="0"/>
          <c:showCatName val="0"/>
          <c:showSerName val="0"/>
          <c:showPercent val="0"/>
          <c:showBubbleSize val="0"/>
        </c:dLbls>
        <c:gapWidth val="219"/>
        <c:overlap val="-27"/>
        <c:axId val="1508558351"/>
        <c:axId val="1520371535"/>
      </c:barChart>
      <c:catAx>
        <c:axId val="150855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20371535"/>
        <c:crosses val="autoZero"/>
        <c:auto val="1"/>
        <c:lblAlgn val="ctr"/>
        <c:lblOffset val="100"/>
        <c:noMultiLvlLbl val="0"/>
      </c:catAx>
      <c:valAx>
        <c:axId val="1520371535"/>
        <c:scaling>
          <c:orientation val="minMax"/>
        </c:scaling>
        <c:delete val="0"/>
        <c:axPos val="l"/>
        <c:majorGridlines>
          <c:spPr>
            <a:ln w="9525" cap="flat" cmpd="sng" algn="ctr">
              <a:solidFill>
                <a:schemeClr val="accent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0855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Planilha1!$A$2</c:f>
              <c:strCache>
                <c:ptCount val="1"/>
                <c:pt idx="0">
                  <c:v>Stage 1/2</c:v>
                </c:pt>
              </c:strCache>
            </c:strRef>
          </c:tx>
          <c:spPr>
            <a:solidFill>
              <a:schemeClr val="accent2">
                <a:lumMod val="20000"/>
                <a:lumOff val="80000"/>
              </a:schemeClr>
            </a:solidFill>
            <a:ln>
              <a:solidFill>
                <a:schemeClr val="accent2">
                  <a:lumMod val="60000"/>
                  <a:lumOff val="40000"/>
                </a:schemeClr>
              </a:solidFill>
            </a:ln>
            <a:effectLst/>
          </c:spPr>
          <c:invertIfNegative val="0"/>
          <c:cat>
            <c:strRef>
              <c:f>Planilha1!$B$1:$F$1</c:f>
              <c:strCache>
                <c:ptCount val="5"/>
                <c:pt idx="0">
                  <c:v>ALT</c:v>
                </c:pt>
                <c:pt idx="1">
                  <c:v>ALT-OS</c:v>
                </c:pt>
                <c:pt idx="2">
                  <c:v>AST</c:v>
                </c:pt>
                <c:pt idx="3">
                  <c:v>AST-OS</c:v>
                </c:pt>
                <c:pt idx="4">
                  <c:v>ALP</c:v>
                </c:pt>
              </c:strCache>
            </c:strRef>
          </c:cat>
          <c:val>
            <c:numRef>
              <c:f>Planilha1!$B$2:$F$2</c:f>
              <c:numCache>
                <c:formatCode>General</c:formatCode>
                <c:ptCount val="5"/>
                <c:pt idx="0">
                  <c:v>76</c:v>
                </c:pt>
                <c:pt idx="1">
                  <c:v>79</c:v>
                </c:pt>
                <c:pt idx="2">
                  <c:v>91.8</c:v>
                </c:pt>
                <c:pt idx="3">
                  <c:v>66.5</c:v>
                </c:pt>
                <c:pt idx="4">
                  <c:v>380.1</c:v>
                </c:pt>
              </c:numCache>
            </c:numRef>
          </c:val>
          <c:extLst>
            <c:ext xmlns:c16="http://schemas.microsoft.com/office/drawing/2014/chart" uri="{C3380CC4-5D6E-409C-BE32-E72D297353CC}">
              <c16:uniqueId val="{00000000-91E4-441E-8AE1-D5DB71E4FA9E}"/>
            </c:ext>
          </c:extLst>
        </c:ser>
        <c:ser>
          <c:idx val="1"/>
          <c:order val="1"/>
          <c:tx>
            <c:strRef>
              <c:f>Planilha1!$A$3</c:f>
              <c:strCache>
                <c:ptCount val="1"/>
                <c:pt idx="0">
                  <c:v>Stage 3/4</c:v>
                </c:pt>
              </c:strCache>
            </c:strRef>
          </c:tx>
          <c:spPr>
            <a:solidFill>
              <a:schemeClr val="accent2">
                <a:lumMod val="40000"/>
                <a:lumOff val="60000"/>
              </a:schemeClr>
            </a:solidFill>
            <a:ln>
              <a:noFill/>
            </a:ln>
            <a:effectLst/>
          </c:spPr>
          <c:invertIfNegative val="0"/>
          <c:cat>
            <c:strRef>
              <c:f>Planilha1!$B$1:$F$1</c:f>
              <c:strCache>
                <c:ptCount val="5"/>
                <c:pt idx="0">
                  <c:v>ALT</c:v>
                </c:pt>
                <c:pt idx="1">
                  <c:v>ALT-OS</c:v>
                </c:pt>
                <c:pt idx="2">
                  <c:v>AST</c:v>
                </c:pt>
                <c:pt idx="3">
                  <c:v>AST-OS</c:v>
                </c:pt>
                <c:pt idx="4">
                  <c:v>ALP</c:v>
                </c:pt>
              </c:strCache>
            </c:strRef>
          </c:cat>
          <c:val>
            <c:numRef>
              <c:f>Planilha1!$B$3:$F$3</c:f>
              <c:numCache>
                <c:formatCode>General</c:formatCode>
                <c:ptCount val="5"/>
                <c:pt idx="0">
                  <c:v>101</c:v>
                </c:pt>
                <c:pt idx="1">
                  <c:v>82.6</c:v>
                </c:pt>
                <c:pt idx="2">
                  <c:v>100.6</c:v>
                </c:pt>
                <c:pt idx="3">
                  <c:v>73.7</c:v>
                </c:pt>
                <c:pt idx="4">
                  <c:v>328.8</c:v>
                </c:pt>
              </c:numCache>
            </c:numRef>
          </c:val>
          <c:extLst>
            <c:ext xmlns:c16="http://schemas.microsoft.com/office/drawing/2014/chart" uri="{C3380CC4-5D6E-409C-BE32-E72D297353CC}">
              <c16:uniqueId val="{00000001-91E4-441E-8AE1-D5DB71E4FA9E}"/>
            </c:ext>
          </c:extLst>
        </c:ser>
        <c:dLbls>
          <c:showLegendKey val="0"/>
          <c:showVal val="0"/>
          <c:showCatName val="0"/>
          <c:showSerName val="0"/>
          <c:showPercent val="0"/>
          <c:showBubbleSize val="0"/>
        </c:dLbls>
        <c:gapWidth val="219"/>
        <c:overlap val="-27"/>
        <c:axId val="1508558351"/>
        <c:axId val="1520371535"/>
      </c:barChart>
      <c:catAx>
        <c:axId val="150855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20371535"/>
        <c:crosses val="autoZero"/>
        <c:auto val="1"/>
        <c:lblAlgn val="ctr"/>
        <c:lblOffset val="100"/>
        <c:noMultiLvlLbl val="0"/>
      </c:catAx>
      <c:valAx>
        <c:axId val="1520371535"/>
        <c:scaling>
          <c:orientation val="minMax"/>
        </c:scaling>
        <c:delete val="0"/>
        <c:axPos val="l"/>
        <c:majorGridlines>
          <c:spPr>
            <a:ln w="9525" cap="flat" cmpd="sng" algn="ctr">
              <a:solidFill>
                <a:schemeClr val="accent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0855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Planilha1!$A$2</c:f>
              <c:strCache>
                <c:ptCount val="1"/>
                <c:pt idx="0">
                  <c:v>HA 0/1</c:v>
                </c:pt>
              </c:strCache>
            </c:strRef>
          </c:tx>
          <c:spPr>
            <a:solidFill>
              <a:schemeClr val="accent2">
                <a:lumMod val="75000"/>
              </a:schemeClr>
            </a:solidFill>
            <a:ln>
              <a:noFill/>
            </a:ln>
            <a:effectLst/>
          </c:spPr>
          <c:invertIfNegative val="0"/>
          <c:cat>
            <c:strRef>
              <c:f>Planilha1!$B$1:$F$1</c:f>
              <c:strCache>
                <c:ptCount val="5"/>
                <c:pt idx="0">
                  <c:v>ALT</c:v>
                </c:pt>
                <c:pt idx="1">
                  <c:v>ALT-OS</c:v>
                </c:pt>
                <c:pt idx="2">
                  <c:v>AST</c:v>
                </c:pt>
                <c:pt idx="3">
                  <c:v>AST-OS</c:v>
                </c:pt>
                <c:pt idx="4">
                  <c:v>ALP</c:v>
                </c:pt>
              </c:strCache>
            </c:strRef>
          </c:cat>
          <c:val>
            <c:numRef>
              <c:f>Planilha1!$B$2:$F$2</c:f>
              <c:numCache>
                <c:formatCode>General</c:formatCode>
                <c:ptCount val="5"/>
                <c:pt idx="0">
                  <c:v>96.8</c:v>
                </c:pt>
                <c:pt idx="1">
                  <c:v>88.9</c:v>
                </c:pt>
                <c:pt idx="2">
                  <c:v>91.7</c:v>
                </c:pt>
                <c:pt idx="3">
                  <c:v>78.400000000000006</c:v>
                </c:pt>
                <c:pt idx="4">
                  <c:v>385.8</c:v>
                </c:pt>
              </c:numCache>
            </c:numRef>
          </c:val>
          <c:extLst>
            <c:ext xmlns:c16="http://schemas.microsoft.com/office/drawing/2014/chart" uri="{C3380CC4-5D6E-409C-BE32-E72D297353CC}">
              <c16:uniqueId val="{00000000-43EB-4E2C-A980-FC4955BDF1B0}"/>
            </c:ext>
          </c:extLst>
        </c:ser>
        <c:ser>
          <c:idx val="1"/>
          <c:order val="1"/>
          <c:tx>
            <c:strRef>
              <c:f>Planilha1!$A$3</c:f>
              <c:strCache>
                <c:ptCount val="1"/>
                <c:pt idx="0">
                  <c:v>HA 2/3</c:v>
                </c:pt>
              </c:strCache>
            </c:strRef>
          </c:tx>
          <c:spPr>
            <a:solidFill>
              <a:schemeClr val="accent2">
                <a:lumMod val="50000"/>
              </a:schemeClr>
            </a:solidFill>
            <a:ln>
              <a:noFill/>
            </a:ln>
            <a:effectLst/>
          </c:spPr>
          <c:invertIfNegative val="0"/>
          <c:cat>
            <c:strRef>
              <c:f>Planilha1!$B$1:$F$1</c:f>
              <c:strCache>
                <c:ptCount val="5"/>
                <c:pt idx="0">
                  <c:v>ALT</c:v>
                </c:pt>
                <c:pt idx="1">
                  <c:v>ALT-OS</c:v>
                </c:pt>
                <c:pt idx="2">
                  <c:v>AST</c:v>
                </c:pt>
                <c:pt idx="3">
                  <c:v>AST-OS</c:v>
                </c:pt>
                <c:pt idx="4">
                  <c:v>ALP</c:v>
                </c:pt>
              </c:strCache>
            </c:strRef>
          </c:cat>
          <c:val>
            <c:numRef>
              <c:f>Planilha1!$B$3:$F$3</c:f>
              <c:numCache>
                <c:formatCode>General</c:formatCode>
                <c:ptCount val="5"/>
                <c:pt idx="0">
                  <c:v>86.8</c:v>
                </c:pt>
                <c:pt idx="1">
                  <c:v>66.3</c:v>
                </c:pt>
                <c:pt idx="2">
                  <c:v>83.5</c:v>
                </c:pt>
                <c:pt idx="3">
                  <c:v>54.7</c:v>
                </c:pt>
                <c:pt idx="4">
                  <c:v>227.5</c:v>
                </c:pt>
              </c:numCache>
            </c:numRef>
          </c:val>
          <c:extLst>
            <c:ext xmlns:c16="http://schemas.microsoft.com/office/drawing/2014/chart" uri="{C3380CC4-5D6E-409C-BE32-E72D297353CC}">
              <c16:uniqueId val="{00000001-43EB-4E2C-A980-FC4955BDF1B0}"/>
            </c:ext>
          </c:extLst>
        </c:ser>
        <c:dLbls>
          <c:showLegendKey val="0"/>
          <c:showVal val="0"/>
          <c:showCatName val="0"/>
          <c:showSerName val="0"/>
          <c:showPercent val="0"/>
          <c:showBubbleSize val="0"/>
        </c:dLbls>
        <c:gapWidth val="219"/>
        <c:overlap val="-27"/>
        <c:axId val="1508558351"/>
        <c:axId val="1520371535"/>
      </c:barChart>
      <c:catAx>
        <c:axId val="150855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20371535"/>
        <c:crosses val="autoZero"/>
        <c:auto val="1"/>
        <c:lblAlgn val="ctr"/>
        <c:lblOffset val="100"/>
        <c:noMultiLvlLbl val="0"/>
      </c:catAx>
      <c:valAx>
        <c:axId val="1520371535"/>
        <c:scaling>
          <c:orientation val="minMax"/>
        </c:scaling>
        <c:delete val="0"/>
        <c:axPos val="l"/>
        <c:majorGridlines>
          <c:spPr>
            <a:ln w="9525" cap="flat" cmpd="sng" algn="ctr">
              <a:solidFill>
                <a:schemeClr val="accent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0855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itchFamily="2" charset="0"/>
              </a:defRPr>
            </a:lvl1pPr>
          </a:lstStyle>
          <a:p>
            <a:endParaRPr lang="en-US"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itchFamily="2" charset="0"/>
              </a:defRPr>
            </a:lvl1pPr>
          </a:lstStyle>
          <a:p>
            <a:fld id="{D5B5C234-A9D1-4AC3-A55E-ECD573D35747}" type="datetimeFigureOut">
              <a:rPr lang="en-US" smtClean="0"/>
              <a:pPr/>
              <a:t>5/26/2024</a:t>
            </a:fld>
            <a:endParaRPr lang="en-US"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itchFamily="2" charset="0"/>
              </a:defRPr>
            </a:lvl1pPr>
          </a:lstStyle>
          <a:p>
            <a:endParaRPr lang="en-US"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itchFamily="2" charset="0"/>
              </a:defRPr>
            </a:lvl1pPr>
          </a:lstStyle>
          <a:p>
            <a:fld id="{C98AC15A-736F-4E13-AD88-565849BF939E}" type="slidenum">
              <a:rPr lang="en-US" smtClean="0"/>
              <a:pPr/>
              <a:t>‹nº›</a:t>
            </a:fld>
            <a:endParaRPr lang="en-US" dirty="0"/>
          </a:p>
        </p:txBody>
      </p:sp>
    </p:spTree>
    <p:extLst>
      <p:ext uri="{BB962C8B-B14F-4D97-AF65-F5344CB8AC3E}">
        <p14:creationId xmlns:p14="http://schemas.microsoft.com/office/powerpoint/2010/main" val="2253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itchFamily="2" charset="0"/>
        <a:ea typeface="+mn-ea"/>
        <a:cs typeface="+mn-cs"/>
      </a:defRPr>
    </a:lvl1pPr>
    <a:lvl2pPr marL="457200" algn="l" defTabSz="914400" rtl="0" eaLnBrk="1" latinLnBrk="0" hangingPunct="1">
      <a:defRPr sz="1200" kern="1200">
        <a:solidFill>
          <a:schemeClr val="tx1"/>
        </a:solidFill>
        <a:latin typeface="Montserrat" pitchFamily="2" charset="0"/>
        <a:ea typeface="+mn-ea"/>
        <a:cs typeface="+mn-cs"/>
      </a:defRPr>
    </a:lvl2pPr>
    <a:lvl3pPr marL="914400" algn="l" defTabSz="914400" rtl="0" eaLnBrk="1" latinLnBrk="0" hangingPunct="1">
      <a:defRPr sz="1200" kern="1200">
        <a:solidFill>
          <a:schemeClr val="tx1"/>
        </a:solidFill>
        <a:latin typeface="Montserrat" pitchFamily="2" charset="0"/>
        <a:ea typeface="+mn-ea"/>
        <a:cs typeface="+mn-cs"/>
      </a:defRPr>
    </a:lvl3pPr>
    <a:lvl4pPr marL="1371600" algn="l" defTabSz="914400" rtl="0" eaLnBrk="1" latinLnBrk="0" hangingPunct="1">
      <a:defRPr sz="1200" kern="1200">
        <a:solidFill>
          <a:schemeClr val="tx1"/>
        </a:solidFill>
        <a:latin typeface="Montserrat" pitchFamily="2" charset="0"/>
        <a:ea typeface="+mn-ea"/>
        <a:cs typeface="+mn-cs"/>
      </a:defRPr>
    </a:lvl4pPr>
    <a:lvl5pPr marL="1828800" algn="l" defTabSz="914400" rtl="0" eaLnBrk="1" latinLnBrk="0" hangingPunct="1">
      <a:defRPr sz="1200" kern="1200">
        <a:solidFill>
          <a:schemeClr val="tx1"/>
        </a:solidFill>
        <a:latin typeface="Montserra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98AC15A-736F-4E13-AD88-565849BF939E}" type="slidenum">
              <a:rPr lang="en-US" smtClean="0"/>
              <a:t>1</a:t>
            </a:fld>
            <a:endParaRPr lang="en-US"/>
          </a:p>
        </p:txBody>
      </p:sp>
    </p:spTree>
    <p:extLst>
      <p:ext uri="{BB962C8B-B14F-4D97-AF65-F5344CB8AC3E}">
        <p14:creationId xmlns:p14="http://schemas.microsoft.com/office/powerpoint/2010/main" val="20821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CBP </a:t>
            </a:r>
            <a:r>
              <a:rPr lang="pt-BR" dirty="0">
                <a:sym typeface="Wingdings" panose="05000000000000000000" pitchFamily="2" charset="2"/>
              </a:rPr>
              <a:t> além de fibrose, ductopenia e resposta ao AUDC</a:t>
            </a:r>
          </a:p>
          <a:p>
            <a:r>
              <a:rPr lang="pt-BR" dirty="0">
                <a:sym typeface="Wingdings" panose="05000000000000000000" pitchFamily="2" charset="2"/>
              </a:rPr>
              <a:t>CEP  sexo feminino tem melhor prognóstico</a:t>
            </a:r>
            <a:endParaRPr lang="pt-BR" dirty="0"/>
          </a:p>
        </p:txBody>
      </p:sp>
      <p:sp>
        <p:nvSpPr>
          <p:cNvPr id="4" name="Slide Number Placeholder 3"/>
          <p:cNvSpPr>
            <a:spLocks noGrp="1"/>
          </p:cNvSpPr>
          <p:nvPr>
            <p:ph type="sldNum" sz="quarter" idx="5"/>
          </p:nvPr>
        </p:nvSpPr>
        <p:spPr/>
        <p:txBody>
          <a:bodyPr/>
          <a:lstStyle/>
          <a:p>
            <a:fld id="{C98AC15A-736F-4E13-AD88-565849BF939E}" type="slidenum">
              <a:rPr lang="en-US" smtClean="0"/>
              <a:t>29</a:t>
            </a:fld>
            <a:endParaRPr lang="en-US"/>
          </a:p>
        </p:txBody>
      </p:sp>
    </p:spTree>
    <p:extLst>
      <p:ext uri="{BB962C8B-B14F-4D97-AF65-F5344CB8AC3E}">
        <p14:creationId xmlns:p14="http://schemas.microsoft.com/office/powerpoint/2010/main" val="334194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DAFF9-9FCC-4827-038D-4BC2C042976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7C9B82-47CC-BA8A-E647-A9739E187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E52C0B3-D73C-8B04-F54B-8AA016366D5A}"/>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3F6123E4-BD4B-DDEC-8DEE-575EFF9E73EE}"/>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CF9042B1-E66B-2C6B-34A0-FED295C838A2}"/>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46057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67BA6-9057-AD08-9110-D96E5D2F393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A2645CD-45A1-78D0-7D0F-B53EDA73F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126A696-E9DD-F2F7-640C-7131FEAD4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5D0E2EC-2936-EEA4-5AF5-770DB4F8D60B}"/>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6" name="Espaço Reservado para Rodapé 5">
            <a:extLst>
              <a:ext uri="{FF2B5EF4-FFF2-40B4-BE49-F238E27FC236}">
                <a16:creationId xmlns:a16="http://schemas.microsoft.com/office/drawing/2014/main" id="{1641BC32-B72C-DE07-F28A-6F72791DFD04}"/>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58EEB3E3-D190-8395-5303-9A1E2E32C69E}"/>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283333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F112B-B720-110F-AC54-34870B30FA1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B897385-9D57-60EC-9ADF-57347B44E79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74F5E48-16B8-49E5-7E7B-1588A6051525}"/>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4F0975EF-F959-7A34-9E23-5B1DD4C46E7E}"/>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FDD09459-5540-FD2A-FD7D-0BB139DF06DE}"/>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386674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D135D6-8EB8-E86C-ADF4-ECE13E88770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6B6187-590E-8483-37DA-8D9F37FF9F7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F7C162-7CFA-8419-4036-A93E66CBBA59}"/>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B5CC64D2-3B41-F81B-B9FC-DF9A64BBDE5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883CB8C8-E5BD-81D3-1DF2-05B9BD16EE35}"/>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195939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944628"/>
            <a:ext cx="10515600" cy="2852737"/>
          </a:xfrm>
        </p:spPr>
        <p:txBody>
          <a:bodyPr anchor="b"/>
          <a:lstStyle>
            <a:lvl1pPr algn="r">
              <a:defRPr sz="6000" b="0" cap="none" spc="0">
                <a:ln w="0"/>
                <a:solidFill>
                  <a:schemeClr val="bg2">
                    <a:lumMod val="25000"/>
                  </a:schemeClr>
                </a:solidFill>
                <a:effectLst>
                  <a:outerShdw blurRad="38100" dist="19050" dir="5400000" algn="tl" rotWithShape="0">
                    <a:schemeClr val="dk1">
                      <a:alpha val="10000"/>
                    </a:schemeClr>
                  </a:outerShdw>
                </a:effectLst>
              </a:defRPr>
            </a:lvl1pPr>
          </a:lstStyle>
          <a:p>
            <a:r>
              <a:rPr lang="pt-BR"/>
              <a:t>Clique para editar o título Mestre</a:t>
            </a:r>
            <a:endParaRPr lang="en-US" dirty="0"/>
          </a:p>
        </p:txBody>
      </p:sp>
      <p:sp>
        <p:nvSpPr>
          <p:cNvPr id="4" name="Espaço Reservado para Data 3"/>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88760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údo com Legenda">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5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A5932-0E66-38E9-1B2F-1D93B59EBA38}"/>
              </a:ext>
            </a:extLst>
          </p:cNvPr>
          <p:cNvSpPr>
            <a:spLocks noGrp="1"/>
          </p:cNvSpPr>
          <p:nvPr>
            <p:ph type="title"/>
          </p:nvPr>
        </p:nvSpPr>
        <p:spPr>
          <a:xfrm>
            <a:off x="452927" y="482599"/>
            <a:ext cx="11286146" cy="1089024"/>
          </a:xfrm>
        </p:spPr>
        <p:txBody>
          <a:bodyPr>
            <a:normAutofit/>
          </a:bodyPr>
          <a:lstStyle>
            <a:lvl1pPr>
              <a:defRPr sz="40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7481D19C-C737-32A0-E129-73B568A7A6EA}"/>
              </a:ext>
            </a:extLst>
          </p:cNvPr>
          <p:cNvSpPr>
            <a:spLocks noGrp="1"/>
          </p:cNvSpPr>
          <p:nvPr>
            <p:ph idx="1"/>
          </p:nvPr>
        </p:nvSpPr>
        <p:spPr>
          <a:xfrm>
            <a:off x="452927" y="1695450"/>
            <a:ext cx="11286146" cy="44815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E20356C-7DD6-0A9B-FB10-DF6308ED9D4C}"/>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E6548F86-5439-8028-559A-2C7E0844B2B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A3584578-9685-096B-1EE4-79B099550A67}"/>
              </a:ext>
            </a:extLst>
          </p:cNvPr>
          <p:cNvSpPr>
            <a:spLocks noGrp="1"/>
          </p:cNvSpPr>
          <p:nvPr>
            <p:ph type="sldNum" sz="quarter" idx="12"/>
          </p:nvPr>
        </p:nvSpPr>
        <p:spPr/>
        <p:txBody>
          <a:bodyPr/>
          <a:lstStyle/>
          <a:p>
            <a:fld id="{07B76682-E45D-4DCC-A370-700351FF1847}" type="slidenum">
              <a:rPr lang="en-US" smtClean="0"/>
              <a:t>‹nº›</a:t>
            </a:fld>
            <a:endParaRPr lang="en-US"/>
          </a:p>
        </p:txBody>
      </p:sp>
      <p:cxnSp>
        <p:nvCxnSpPr>
          <p:cNvPr id="8" name="Conector reto 7">
            <a:extLst>
              <a:ext uri="{FF2B5EF4-FFF2-40B4-BE49-F238E27FC236}">
                <a16:creationId xmlns:a16="http://schemas.microsoft.com/office/drawing/2014/main" id="{1E37E200-0BC3-BF8F-4DD2-166EAA2B67DD}"/>
              </a:ext>
            </a:extLst>
          </p:cNvPr>
          <p:cNvCxnSpPr/>
          <p:nvPr userDrawn="1"/>
        </p:nvCxnSpPr>
        <p:spPr>
          <a:xfrm>
            <a:off x="452927" y="34290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spaço Reservado para Texto 9">
            <a:extLst>
              <a:ext uri="{FF2B5EF4-FFF2-40B4-BE49-F238E27FC236}">
                <a16:creationId xmlns:a16="http://schemas.microsoft.com/office/drawing/2014/main" id="{DB9542F0-AF46-0BC3-AE50-DE27C922A35C}"/>
              </a:ext>
            </a:extLst>
          </p:cNvPr>
          <p:cNvSpPr>
            <a:spLocks noGrp="1"/>
          </p:cNvSpPr>
          <p:nvPr>
            <p:ph type="body" sz="quarter" idx="13"/>
          </p:nvPr>
        </p:nvSpPr>
        <p:spPr>
          <a:xfrm>
            <a:off x="452438" y="76200"/>
            <a:ext cx="11287125" cy="227012"/>
          </a:xfrm>
        </p:spPr>
        <p:txBody>
          <a:bodyPr anchor="ctr">
            <a:noAutofit/>
          </a:bodyPr>
          <a:lstStyle>
            <a:lvl1pPr marL="0" indent="0" algn="ctr">
              <a:buFontTx/>
              <a:buNone/>
              <a:defRPr sz="1000" spc="300">
                <a:solidFill>
                  <a:schemeClr val="bg2">
                    <a:lumMod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dirty="0"/>
              <a:t>Clique para editar os estilos de texto Mestres</a:t>
            </a:r>
          </a:p>
        </p:txBody>
      </p:sp>
    </p:spTree>
    <p:extLst>
      <p:ext uri="{BB962C8B-B14F-4D97-AF65-F5344CB8AC3E}">
        <p14:creationId xmlns:p14="http://schemas.microsoft.com/office/powerpoint/2010/main" val="192569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11" name="Gráfico 9">
            <a:extLst>
              <a:ext uri="{FF2B5EF4-FFF2-40B4-BE49-F238E27FC236}">
                <a16:creationId xmlns:a16="http://schemas.microsoft.com/office/drawing/2014/main" id="{A4201074-61FD-57FE-9941-25A87E14EB23}"/>
              </a:ext>
            </a:extLst>
          </p:cNvPr>
          <p:cNvSpPr/>
          <p:nvPr/>
        </p:nvSpPr>
        <p:spPr>
          <a:xfrm>
            <a:off x="0" y="5838825"/>
            <a:ext cx="12192000" cy="1019175"/>
          </a:xfrm>
          <a:custGeom>
            <a:avLst/>
            <a:gdLst>
              <a:gd name="connsiteX0" fmla="*/ 12192000 w 12192000"/>
              <a:gd name="connsiteY0" fmla="*/ 0 h 1019175"/>
              <a:gd name="connsiteX1" fmla="*/ 12192000 w 12192000"/>
              <a:gd name="connsiteY1" fmla="*/ 1019175 h 1019175"/>
              <a:gd name="connsiteX2" fmla="*/ 0 w 12192000"/>
              <a:gd name="connsiteY2" fmla="*/ 1019175 h 1019175"/>
              <a:gd name="connsiteX3" fmla="*/ 0 w 12192000"/>
              <a:gd name="connsiteY3" fmla="*/ 0 h 1019175"/>
              <a:gd name="connsiteX4" fmla="*/ 514120 w 12192000"/>
              <a:gd name="connsiteY4" fmla="*/ 615904 h 1019175"/>
              <a:gd name="connsiteX5" fmla="*/ 11677880 w 12192000"/>
              <a:gd name="connsiteY5" fmla="*/ 615904 h 1019175"/>
              <a:gd name="connsiteX6" fmla="*/ 12192000 w 12192000"/>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019175">
                <a:moveTo>
                  <a:pt x="12192000" y="0"/>
                </a:moveTo>
                <a:lnTo>
                  <a:pt x="12192000" y="1019175"/>
                </a:lnTo>
                <a:lnTo>
                  <a:pt x="0" y="1019175"/>
                </a:lnTo>
                <a:lnTo>
                  <a:pt x="0" y="0"/>
                </a:lnTo>
                <a:cubicBezTo>
                  <a:pt x="0" y="340141"/>
                  <a:pt x="230191" y="615904"/>
                  <a:pt x="514120" y="615904"/>
                </a:cubicBezTo>
                <a:lnTo>
                  <a:pt x="11677880" y="615904"/>
                </a:lnTo>
                <a:cubicBezTo>
                  <a:pt x="11961809" y="615904"/>
                  <a:pt x="12192000" y="340141"/>
                  <a:pt x="12192000" y="0"/>
                </a:cubicBezTo>
                <a:close/>
              </a:path>
            </a:pathLst>
          </a:custGeom>
          <a:gradFill>
            <a:gsLst>
              <a:gs pos="50000">
                <a:schemeClr val="accent2"/>
              </a:gs>
              <a:gs pos="100000">
                <a:schemeClr val="accent2">
                  <a:lumMod val="60000"/>
                  <a:lumOff val="40000"/>
                </a:schemeClr>
              </a:gs>
            </a:gsLst>
            <a:lin ang="5400000" scaled="1"/>
          </a:gradFill>
          <a:ln w="0" cap="flat">
            <a:noFill/>
            <a:prstDash val="solid"/>
            <a:miter/>
          </a:ln>
        </p:spPr>
        <p:txBody>
          <a:bodyPr rtlCol="0" anchor="ctr"/>
          <a:lstStyle/>
          <a:p>
            <a:endParaRPr lang="pt-BR"/>
          </a:p>
        </p:txBody>
      </p:sp>
      <p:sp>
        <p:nvSpPr>
          <p:cNvPr id="2" name="Título 1">
            <a:extLst>
              <a:ext uri="{FF2B5EF4-FFF2-40B4-BE49-F238E27FC236}">
                <a16:creationId xmlns:a16="http://schemas.microsoft.com/office/drawing/2014/main" id="{108A5932-0E66-38E9-1B2F-1D93B59EBA38}"/>
              </a:ext>
            </a:extLst>
          </p:cNvPr>
          <p:cNvSpPr>
            <a:spLocks noGrp="1"/>
          </p:cNvSpPr>
          <p:nvPr>
            <p:ph type="title"/>
          </p:nvPr>
        </p:nvSpPr>
        <p:spPr/>
        <p:txBody>
          <a:bodyPr>
            <a:normAutofit/>
          </a:bodyPr>
          <a:lstStyle>
            <a:lvl1pPr>
              <a:defRPr sz="40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481D19C-C737-32A0-E129-73B568A7A6E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E6548F86-5439-8028-559A-2C7E0844B2B1}"/>
              </a:ext>
            </a:extLst>
          </p:cNvPr>
          <p:cNvSpPr>
            <a:spLocks noGrp="1"/>
          </p:cNvSpPr>
          <p:nvPr>
            <p:ph type="ftr" sz="quarter" idx="11"/>
          </p:nvPr>
        </p:nvSpPr>
        <p:spPr>
          <a:xfrm>
            <a:off x="452927" y="6473824"/>
            <a:ext cx="11286146" cy="365125"/>
          </a:xfrm>
        </p:spPr>
        <p:txBody>
          <a:bodyPr/>
          <a:lstStyle>
            <a:lvl1pPr>
              <a:defRPr>
                <a:solidFill>
                  <a:schemeClr val="accent2">
                    <a:lumMod val="20000"/>
                    <a:lumOff val="80000"/>
                  </a:schemeClr>
                </a:solidFill>
                <a:latin typeface="+mn-lt"/>
              </a:defRPr>
            </a:lvl1pPr>
          </a:lstStyle>
          <a:p>
            <a:endParaRPr lang="en-US" dirty="0"/>
          </a:p>
        </p:txBody>
      </p:sp>
    </p:spTree>
    <p:extLst>
      <p:ext uri="{BB962C8B-B14F-4D97-AF65-F5344CB8AC3E}">
        <p14:creationId xmlns:p14="http://schemas.microsoft.com/office/powerpoint/2010/main" val="145541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B04D5-31DD-8A7F-B1D4-F782FC2DF62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AD8F493-3A2C-5ECA-E2F6-7BA69510F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3E80BA6-7BA6-8A4C-8B81-3E184AC98683}"/>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B730184B-F19E-2168-5D1D-D00E3150AC3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AB53B2D2-9421-5300-07CE-266949DFEFC8}"/>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410893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FD5FE-482D-92E1-16E5-15C2C8F5EA2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EEA2532-672C-BD29-F72C-0A1FA2C0176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B44BFD3-01DC-4894-ACBC-08F944E5DF9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E1BBF7B-50CB-B324-F7CB-DC9C406A68C1}"/>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6" name="Espaço Reservado para Rodapé 5">
            <a:extLst>
              <a:ext uri="{FF2B5EF4-FFF2-40B4-BE49-F238E27FC236}">
                <a16:creationId xmlns:a16="http://schemas.microsoft.com/office/drawing/2014/main" id="{99E42832-2639-8C35-3D52-151736DB46CB}"/>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C7CCD045-62BD-DD86-9B1D-295A6FF517B2}"/>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34227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30A8B-33FB-F4B6-9A13-A7A40027A83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9ED4E14-E9AE-0DA5-1049-EBDAE41C7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D0B88CC-21EE-4597-8938-FE8F69E4451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0AB5F31-B2D8-9716-31BE-6ED30E832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0F61B4E-87DD-A786-93A1-FEFFA0A0FE4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432466E-BE81-E763-94BC-5B3223366A62}"/>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8" name="Espaço Reservado para Rodapé 7">
            <a:extLst>
              <a:ext uri="{FF2B5EF4-FFF2-40B4-BE49-F238E27FC236}">
                <a16:creationId xmlns:a16="http://schemas.microsoft.com/office/drawing/2014/main" id="{9C4837A3-6B21-BB9B-5708-7A99771932B7}"/>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2EF00C5E-4AF4-781A-BB98-0DF7D6BCB36C}"/>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73385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47804-0829-F806-97D5-0554210FB4E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22001A3-36FA-2F99-FCFE-CA7CE9592AED}"/>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4" name="Espaço Reservado para Rodapé 3">
            <a:extLst>
              <a:ext uri="{FF2B5EF4-FFF2-40B4-BE49-F238E27FC236}">
                <a16:creationId xmlns:a16="http://schemas.microsoft.com/office/drawing/2014/main" id="{2A731E77-C655-903A-275E-4C12E573A0A9}"/>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B1B0CDE2-9F93-B221-DF93-F45A1D65CF93}"/>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288421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9DDC034-65A2-911E-7D6E-5A7BE05E0CFE}"/>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3" name="Espaço Reservado para Rodapé 2">
            <a:extLst>
              <a:ext uri="{FF2B5EF4-FFF2-40B4-BE49-F238E27FC236}">
                <a16:creationId xmlns:a16="http://schemas.microsoft.com/office/drawing/2014/main" id="{848D2860-C19C-D5C9-710A-A0B20295D942}"/>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7DE524E3-7F58-43AD-57B0-AA8600BBFEC5}"/>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388655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4F7B4-9DE3-A78C-986E-D8619123C85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4DD5064-96AF-8F95-9F3A-377B07A34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3BFF70A-C364-DD5A-238F-E91D04FD1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8A83969-5CB7-8000-05F3-52EEDAFB17DE}"/>
              </a:ext>
            </a:extLst>
          </p:cNvPr>
          <p:cNvSpPr>
            <a:spLocks noGrp="1"/>
          </p:cNvSpPr>
          <p:nvPr>
            <p:ph type="dt" sz="half" idx="10"/>
          </p:nvPr>
        </p:nvSpPr>
        <p:spPr/>
        <p:txBody>
          <a:bodyPr/>
          <a:lstStyle/>
          <a:p>
            <a:fld id="{0820BA5B-641E-4AFD-A91A-2C70A6B717EA}" type="datetimeFigureOut">
              <a:rPr lang="en-US" smtClean="0"/>
              <a:t>5/26/2024</a:t>
            </a:fld>
            <a:endParaRPr lang="en-US"/>
          </a:p>
        </p:txBody>
      </p:sp>
      <p:sp>
        <p:nvSpPr>
          <p:cNvPr id="6" name="Espaço Reservado para Rodapé 5">
            <a:extLst>
              <a:ext uri="{FF2B5EF4-FFF2-40B4-BE49-F238E27FC236}">
                <a16:creationId xmlns:a16="http://schemas.microsoft.com/office/drawing/2014/main" id="{2E6BFA0D-3168-A70A-87B7-F016B47AD64E}"/>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11F477B9-1696-BF77-1EA2-232915BE4DB0}"/>
              </a:ext>
            </a:extLst>
          </p:cNvPr>
          <p:cNvSpPr>
            <a:spLocks noGrp="1"/>
          </p:cNvSpPr>
          <p:nvPr>
            <p:ph type="sldNum" sz="quarter" idx="12"/>
          </p:nvPr>
        </p:nvSpPr>
        <p:spPr/>
        <p:txBody>
          <a:bodyPr/>
          <a:lstStyle/>
          <a:p>
            <a:fld id="{07B76682-E45D-4DCC-A370-700351FF1847}" type="slidenum">
              <a:rPr lang="en-US" smtClean="0"/>
              <a:t>‹nº›</a:t>
            </a:fld>
            <a:endParaRPr lang="en-US"/>
          </a:p>
        </p:txBody>
      </p:sp>
    </p:spTree>
    <p:extLst>
      <p:ext uri="{BB962C8B-B14F-4D97-AF65-F5344CB8AC3E}">
        <p14:creationId xmlns:p14="http://schemas.microsoft.com/office/powerpoint/2010/main" val="38817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63581F8-EB11-19D6-CABD-0B24EE661817}"/>
              </a:ext>
            </a:extLst>
          </p:cNvPr>
          <p:cNvSpPr>
            <a:spLocks noGrp="1"/>
          </p:cNvSpPr>
          <p:nvPr>
            <p:ph type="title"/>
          </p:nvPr>
        </p:nvSpPr>
        <p:spPr>
          <a:xfrm>
            <a:off x="452927" y="365125"/>
            <a:ext cx="11286146"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EFD03284-56EB-E359-E876-53B459E6191C}"/>
              </a:ext>
            </a:extLst>
          </p:cNvPr>
          <p:cNvSpPr>
            <a:spLocks noGrp="1"/>
          </p:cNvSpPr>
          <p:nvPr>
            <p:ph type="body" idx="1"/>
          </p:nvPr>
        </p:nvSpPr>
        <p:spPr>
          <a:xfrm>
            <a:off x="452927" y="1825625"/>
            <a:ext cx="11286146"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9468E8C-894F-707F-F60F-9AB23A295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0BA5B-641E-4AFD-A91A-2C70A6B717EA}" type="datetimeFigureOut">
              <a:rPr lang="en-US" smtClean="0"/>
              <a:t>5/26/2024</a:t>
            </a:fld>
            <a:endParaRPr lang="en-US"/>
          </a:p>
        </p:txBody>
      </p:sp>
      <p:sp>
        <p:nvSpPr>
          <p:cNvPr id="5" name="Espaço Reservado para Rodapé 4">
            <a:extLst>
              <a:ext uri="{FF2B5EF4-FFF2-40B4-BE49-F238E27FC236}">
                <a16:creationId xmlns:a16="http://schemas.microsoft.com/office/drawing/2014/main" id="{82615D39-440C-E542-DB27-2DA087578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DF31FB02-25E7-6B41-6AC6-6098A7BCC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76682-E45D-4DCC-A370-700351FF1847}" type="slidenum">
              <a:rPr lang="en-US" smtClean="0"/>
              <a:t>‹nº›</a:t>
            </a:fld>
            <a:endParaRPr lang="en-US"/>
          </a:p>
        </p:txBody>
      </p:sp>
    </p:spTree>
    <p:extLst>
      <p:ext uri="{BB962C8B-B14F-4D97-AF65-F5344CB8AC3E}">
        <p14:creationId xmlns:p14="http://schemas.microsoft.com/office/powerpoint/2010/main" val="2213333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94" r:id="rId14"/>
  </p:sldLayoutIdLst>
  <p:txStyles>
    <p:titleStyle>
      <a:lvl1pPr algn="ctr"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331E708-44B1-4F87-32AB-8BF440766BE9}"/>
              </a:ext>
            </a:extLst>
          </p:cNvPr>
          <p:cNvSpPr/>
          <p:nvPr/>
        </p:nvSpPr>
        <p:spPr>
          <a:xfrm>
            <a:off x="4314825" y="390525"/>
            <a:ext cx="7453310" cy="6048789"/>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3DDD2E0E-3354-8E78-59D3-05398BE63DF3}"/>
              </a:ext>
            </a:extLst>
          </p:cNvPr>
          <p:cNvSpPr/>
          <p:nvPr/>
        </p:nvSpPr>
        <p:spPr>
          <a:xfrm>
            <a:off x="0" y="0"/>
            <a:ext cx="4314825" cy="685800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5EEE88C-4F85-4CAA-87AD-33FD8EFC3BDF}"/>
              </a:ext>
            </a:extLst>
          </p:cNvPr>
          <p:cNvSpPr>
            <a:spLocks noGrp="1"/>
          </p:cNvSpPr>
          <p:nvPr>
            <p:ph type="ctrTitle"/>
          </p:nvPr>
        </p:nvSpPr>
        <p:spPr>
          <a:xfrm>
            <a:off x="4631528" y="912302"/>
            <a:ext cx="6829425" cy="3383473"/>
          </a:xfrm>
        </p:spPr>
        <p:txBody>
          <a:bodyPr>
            <a:noAutofit/>
          </a:bodyPr>
          <a:lstStyle/>
          <a:p>
            <a:r>
              <a:rPr lang="pt-BR" sz="3200" dirty="0">
                <a:solidFill>
                  <a:schemeClr val="accent1">
                    <a:lumMod val="75000"/>
                  </a:schemeClr>
                </a:solidFill>
              </a:rPr>
              <a:t>Sistema de Classificação Histológica de Nakanuma em uma coorte brasileira: correlações clínicas e bioquímicas na Colangite Biliar Primária e na Colangite Esclerosante Primária</a:t>
            </a:r>
            <a:endParaRPr lang="en-US" sz="3200" dirty="0">
              <a:solidFill>
                <a:schemeClr val="accent1">
                  <a:lumMod val="75000"/>
                </a:schemeClr>
              </a:solidFill>
            </a:endParaRPr>
          </a:p>
        </p:txBody>
      </p:sp>
      <p:sp>
        <p:nvSpPr>
          <p:cNvPr id="3" name="Subtítulo 2">
            <a:extLst>
              <a:ext uri="{FF2B5EF4-FFF2-40B4-BE49-F238E27FC236}">
                <a16:creationId xmlns:a16="http://schemas.microsoft.com/office/drawing/2014/main" id="{F430CF71-1D5F-40BB-A1F7-8554A5D5B378}"/>
              </a:ext>
            </a:extLst>
          </p:cNvPr>
          <p:cNvSpPr>
            <a:spLocks noGrp="1"/>
          </p:cNvSpPr>
          <p:nvPr>
            <p:ph type="subTitle" idx="1"/>
          </p:nvPr>
        </p:nvSpPr>
        <p:spPr>
          <a:xfrm>
            <a:off x="4857750" y="5944299"/>
            <a:ext cx="6367460" cy="574421"/>
          </a:xfrm>
        </p:spPr>
        <p:txBody>
          <a:bodyPr/>
          <a:lstStyle/>
          <a:p>
            <a:r>
              <a:rPr lang="pt-BR" spc="600" dirty="0">
                <a:solidFill>
                  <a:schemeClr val="bg2">
                    <a:lumMod val="50000"/>
                  </a:schemeClr>
                </a:solidFill>
              </a:rPr>
              <a:t>JÉSUS FARIA ROSA JÚNIOR</a:t>
            </a:r>
          </a:p>
        </p:txBody>
      </p:sp>
      <p:pic>
        <p:nvPicPr>
          <p:cNvPr id="1028" name="Picture 4" descr="Página Inicial - EBSERH">
            <a:extLst>
              <a:ext uri="{FF2B5EF4-FFF2-40B4-BE49-F238E27FC236}">
                <a16:creationId xmlns:a16="http://schemas.microsoft.com/office/drawing/2014/main" id="{A9BCADAB-8681-4D66-8599-C139D5190432}"/>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8416"/>
          <a:stretch/>
        </p:blipFill>
        <p:spPr bwMode="auto">
          <a:xfrm>
            <a:off x="1071565" y="672028"/>
            <a:ext cx="1766885" cy="85977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C998A17A-277B-F17E-3C5C-FD44C8F852D7}"/>
              </a:ext>
            </a:extLst>
          </p:cNvPr>
          <p:cNvSpPr txBox="1"/>
          <p:nvPr/>
        </p:nvSpPr>
        <p:spPr>
          <a:xfrm>
            <a:off x="423865" y="2358116"/>
            <a:ext cx="3281360" cy="923330"/>
          </a:xfrm>
          <a:prstGeom prst="rect">
            <a:avLst/>
          </a:prstGeom>
          <a:noFill/>
        </p:spPr>
        <p:txBody>
          <a:bodyPr wrap="square" rtlCol="0">
            <a:spAutoFit/>
          </a:bodyPr>
          <a:lstStyle/>
          <a:p>
            <a:r>
              <a:rPr lang="pt-BR" sz="1400" spc="300" dirty="0">
                <a:solidFill>
                  <a:schemeClr val="bg2">
                    <a:lumMod val="50000"/>
                  </a:schemeClr>
                </a:solidFill>
                <a:latin typeface="Montserrat Black" pitchFamily="2" charset="0"/>
              </a:rPr>
              <a:t>ORIENTADORA</a:t>
            </a:r>
          </a:p>
          <a:p>
            <a:r>
              <a:rPr lang="pt-BR" sz="2000" dirty="0">
                <a:solidFill>
                  <a:schemeClr val="bg2">
                    <a:lumMod val="90000"/>
                  </a:schemeClr>
                </a:solidFill>
              </a:rPr>
              <a:t>Profa. Dra. Paula Vieira Teixeira Vidigal</a:t>
            </a:r>
          </a:p>
        </p:txBody>
      </p:sp>
      <p:sp>
        <p:nvSpPr>
          <p:cNvPr id="6" name="CaixaDeTexto 5">
            <a:extLst>
              <a:ext uri="{FF2B5EF4-FFF2-40B4-BE49-F238E27FC236}">
                <a16:creationId xmlns:a16="http://schemas.microsoft.com/office/drawing/2014/main" id="{A7047F0B-7D1B-0A4B-B903-55AEAB6C5CA6}"/>
              </a:ext>
            </a:extLst>
          </p:cNvPr>
          <p:cNvSpPr txBox="1"/>
          <p:nvPr/>
        </p:nvSpPr>
        <p:spPr>
          <a:xfrm>
            <a:off x="423864" y="3600354"/>
            <a:ext cx="3109911" cy="923330"/>
          </a:xfrm>
          <a:prstGeom prst="rect">
            <a:avLst/>
          </a:prstGeom>
          <a:noFill/>
        </p:spPr>
        <p:txBody>
          <a:bodyPr wrap="square" rtlCol="0">
            <a:spAutoFit/>
          </a:bodyPr>
          <a:lstStyle/>
          <a:p>
            <a:r>
              <a:rPr lang="pt-BR" sz="1400" spc="300" dirty="0">
                <a:solidFill>
                  <a:schemeClr val="bg2">
                    <a:lumMod val="50000"/>
                  </a:schemeClr>
                </a:solidFill>
                <a:latin typeface="Montserrat Black" pitchFamily="2" charset="0"/>
              </a:rPr>
              <a:t>COORIENTADORA</a:t>
            </a:r>
          </a:p>
          <a:p>
            <a:r>
              <a:rPr lang="pt-BR" sz="2000" dirty="0">
                <a:solidFill>
                  <a:schemeClr val="bg2">
                    <a:lumMod val="90000"/>
                  </a:schemeClr>
                </a:solidFill>
              </a:rPr>
              <a:t>Profa. Dra. Cláudia Alves Couto</a:t>
            </a:r>
          </a:p>
        </p:txBody>
      </p:sp>
      <p:pic>
        <p:nvPicPr>
          <p:cNvPr id="12" name="Imagem 11" descr="Uma imagem contendo Logotipo&#10;&#10;Descrição gerada automaticamente">
            <a:extLst>
              <a:ext uri="{FF2B5EF4-FFF2-40B4-BE49-F238E27FC236}">
                <a16:creationId xmlns:a16="http://schemas.microsoft.com/office/drawing/2014/main" id="{684D476B-00F4-159A-24F4-A4BBEACA9065}"/>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6790" y="5639562"/>
            <a:ext cx="2190229" cy="799751"/>
          </a:xfrm>
          <a:prstGeom prst="rect">
            <a:avLst/>
          </a:prstGeom>
        </p:spPr>
      </p:pic>
    </p:spTree>
    <p:extLst>
      <p:ext uri="{BB962C8B-B14F-4D97-AF65-F5344CB8AC3E}">
        <p14:creationId xmlns:p14="http://schemas.microsoft.com/office/powerpoint/2010/main" val="13287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5">
            <a:extLst>
              <a:ext uri="{FF2B5EF4-FFF2-40B4-BE49-F238E27FC236}">
                <a16:creationId xmlns:a16="http://schemas.microsoft.com/office/drawing/2014/main" id="{A6245E66-83E1-8BF1-253C-E1AF5F048ED4}"/>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D80990F7-6C40-F8B9-A726-E84B7C4286C9}"/>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14194D0E-F2B8-F8D0-0F4E-F7DB595898E1}"/>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8E3E7ED-1EC3-D1CD-3164-5ECE94185511}"/>
              </a:ext>
            </a:extLst>
          </p:cNvPr>
          <p:cNvSpPr>
            <a:spLocks noGrp="1"/>
          </p:cNvSpPr>
          <p:nvPr>
            <p:ph type="title"/>
          </p:nvPr>
        </p:nvSpPr>
        <p:spPr>
          <a:xfrm>
            <a:off x="452927" y="482599"/>
            <a:ext cx="11286146" cy="1089024"/>
          </a:xfrm>
        </p:spPr>
        <p:txBody>
          <a:bodyPr>
            <a:normAutofit/>
          </a:bodyPr>
          <a:lstStyle/>
          <a:p>
            <a:r>
              <a:rPr lang="pt-BR" sz="3600" dirty="0"/>
              <a:t>SISTEMA DE NAKANUMA</a:t>
            </a:r>
          </a:p>
        </p:txBody>
      </p:sp>
      <p:sp>
        <p:nvSpPr>
          <p:cNvPr id="11" name="Rectangle 1">
            <a:extLst>
              <a:ext uri="{FF2B5EF4-FFF2-40B4-BE49-F238E27FC236}">
                <a16:creationId xmlns:a16="http://schemas.microsoft.com/office/drawing/2014/main" id="{B7BE05B0-60F0-ED5C-99C2-561593844558}"/>
              </a:ext>
            </a:extLst>
          </p:cNvPr>
          <p:cNvSpPr>
            <a:spLocks noChangeArrowheads="1"/>
          </p:cNvSpPr>
          <p:nvPr/>
        </p:nvSpPr>
        <p:spPr bwMode="auto">
          <a:xfrm>
            <a:off x="1790700" y="1273967"/>
            <a:ext cx="8354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spc="300" dirty="0">
                <a:solidFill>
                  <a:schemeClr val="bg2">
                    <a:lumMod val="25000"/>
                  </a:schemeClr>
                </a:solidFill>
                <a:latin typeface="+mj-lt"/>
                <a:cs typeface="Times New Roman" panose="02020603050405020304" pitchFamily="18" charset="0"/>
              </a:rPr>
              <a:t>ESTADIAMENTO DA COLANGITE BILIAR PRIMÁRIA</a:t>
            </a:r>
            <a:endParaRPr kumimoji="0" lang="pt-BR" altLang="pt-BR" sz="1200" i="0" u="none" strike="noStrike" cap="none" spc="300" normalizeH="0" baseline="0" dirty="0">
              <a:ln>
                <a:noFill/>
              </a:ln>
              <a:solidFill>
                <a:schemeClr val="bg2">
                  <a:lumMod val="25000"/>
                </a:schemeClr>
              </a:solidFill>
              <a:effectLst/>
              <a:latin typeface="+mj-lt"/>
            </a:endParaRPr>
          </a:p>
        </p:txBody>
      </p:sp>
      <p:cxnSp>
        <p:nvCxnSpPr>
          <p:cNvPr id="12" name="Conector reto 11">
            <a:extLst>
              <a:ext uri="{FF2B5EF4-FFF2-40B4-BE49-F238E27FC236}">
                <a16:creationId xmlns:a16="http://schemas.microsoft.com/office/drawing/2014/main" id="{D312B0AC-5C20-8165-E8F3-9404CAA04911}"/>
              </a:ext>
            </a:extLst>
          </p:cNvPr>
          <p:cNvCxnSpPr>
            <a:stCxn id="11" idx="1"/>
          </p:cNvCxnSpPr>
          <p:nvPr/>
        </p:nvCxnSpPr>
        <p:spPr>
          <a:xfrm flipH="1">
            <a:off x="953311" y="1474022"/>
            <a:ext cx="8373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5422C294-1462-F4E0-0B7D-A7E8CF43DA9B}"/>
              </a:ext>
            </a:extLst>
          </p:cNvPr>
          <p:cNvCxnSpPr>
            <a:stCxn id="11" idx="3"/>
          </p:cNvCxnSpPr>
          <p:nvPr/>
        </p:nvCxnSpPr>
        <p:spPr>
          <a:xfrm>
            <a:off x="10145140" y="1474022"/>
            <a:ext cx="89575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CAB7DB13-6F5C-F36C-E385-6925CCE21681}"/>
              </a:ext>
            </a:extLst>
          </p:cNvPr>
          <p:cNvSpPr txBox="1"/>
          <p:nvPr/>
        </p:nvSpPr>
        <p:spPr>
          <a:xfrm>
            <a:off x="4121286" y="2674232"/>
            <a:ext cx="3190672"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SOMA DO ESCORE</a:t>
            </a:r>
            <a:endParaRPr lang="pt-BR" sz="1600" spc="300" dirty="0">
              <a:solidFill>
                <a:schemeClr val="bg2">
                  <a:lumMod val="75000"/>
                </a:schemeClr>
              </a:solidFill>
              <a:latin typeface="Montserrat Black" pitchFamily="2" charset="0"/>
            </a:endParaRPr>
          </a:p>
        </p:txBody>
      </p:sp>
      <p:sp>
        <p:nvSpPr>
          <p:cNvPr id="22" name="CaixaDeTexto 21">
            <a:extLst>
              <a:ext uri="{FF2B5EF4-FFF2-40B4-BE49-F238E27FC236}">
                <a16:creationId xmlns:a16="http://schemas.microsoft.com/office/drawing/2014/main" id="{ECF8CFB3-015E-9D9D-3FF1-FF1FAB48C156}"/>
              </a:ext>
            </a:extLst>
          </p:cNvPr>
          <p:cNvSpPr txBox="1"/>
          <p:nvPr/>
        </p:nvSpPr>
        <p:spPr>
          <a:xfrm>
            <a:off x="4121286" y="2674232"/>
            <a:ext cx="3190672"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SOMA DO ESCORE</a:t>
            </a:r>
            <a:endParaRPr lang="pt-BR" sz="1600" spc="300" dirty="0">
              <a:solidFill>
                <a:schemeClr val="bg2">
                  <a:lumMod val="75000"/>
                </a:schemeClr>
              </a:solidFill>
              <a:latin typeface="Montserrat Black" pitchFamily="2" charset="0"/>
            </a:endParaRPr>
          </a:p>
        </p:txBody>
      </p:sp>
    </p:spTree>
    <p:extLst>
      <p:ext uri="{BB962C8B-B14F-4D97-AF65-F5344CB8AC3E}">
        <p14:creationId xmlns:p14="http://schemas.microsoft.com/office/powerpoint/2010/main" val="45426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5">
            <a:extLst>
              <a:ext uri="{FF2B5EF4-FFF2-40B4-BE49-F238E27FC236}">
                <a16:creationId xmlns:a16="http://schemas.microsoft.com/office/drawing/2014/main" id="{A6245E66-83E1-8BF1-253C-E1AF5F048ED4}"/>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D80990F7-6C40-F8B9-A726-E84B7C4286C9}"/>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14194D0E-F2B8-F8D0-0F4E-F7DB595898E1}"/>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8E3E7ED-1EC3-D1CD-3164-5ECE94185511}"/>
              </a:ext>
            </a:extLst>
          </p:cNvPr>
          <p:cNvSpPr>
            <a:spLocks noGrp="1"/>
          </p:cNvSpPr>
          <p:nvPr>
            <p:ph type="title"/>
          </p:nvPr>
        </p:nvSpPr>
        <p:spPr>
          <a:xfrm>
            <a:off x="452927" y="482599"/>
            <a:ext cx="11286146" cy="1089024"/>
          </a:xfrm>
        </p:spPr>
        <p:txBody>
          <a:bodyPr>
            <a:normAutofit/>
          </a:bodyPr>
          <a:lstStyle/>
          <a:p>
            <a:r>
              <a:rPr lang="pt-BR" sz="3600" dirty="0"/>
              <a:t>SISTEMA DE NAKANUMA</a:t>
            </a:r>
          </a:p>
        </p:txBody>
      </p:sp>
      <p:sp>
        <p:nvSpPr>
          <p:cNvPr id="11" name="Rectangle 1">
            <a:extLst>
              <a:ext uri="{FF2B5EF4-FFF2-40B4-BE49-F238E27FC236}">
                <a16:creationId xmlns:a16="http://schemas.microsoft.com/office/drawing/2014/main" id="{B7BE05B0-60F0-ED5C-99C2-561593844558}"/>
              </a:ext>
            </a:extLst>
          </p:cNvPr>
          <p:cNvSpPr>
            <a:spLocks noChangeArrowheads="1"/>
          </p:cNvSpPr>
          <p:nvPr/>
        </p:nvSpPr>
        <p:spPr bwMode="auto">
          <a:xfrm>
            <a:off x="1790700" y="1273967"/>
            <a:ext cx="8354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spc="300" dirty="0">
                <a:solidFill>
                  <a:schemeClr val="bg2">
                    <a:lumMod val="25000"/>
                  </a:schemeClr>
                </a:solidFill>
                <a:latin typeface="+mj-lt"/>
                <a:cs typeface="Times New Roman" panose="02020603050405020304" pitchFamily="18" charset="0"/>
              </a:rPr>
              <a:t>ESTADIAMENTO DA COLANGITE BILIAR PRIMÁRIA</a:t>
            </a:r>
            <a:endParaRPr kumimoji="0" lang="pt-BR" altLang="pt-BR" sz="1200" i="0" u="none" strike="noStrike" cap="none" spc="300" normalizeH="0" baseline="0" dirty="0">
              <a:ln>
                <a:noFill/>
              </a:ln>
              <a:solidFill>
                <a:schemeClr val="bg2">
                  <a:lumMod val="25000"/>
                </a:schemeClr>
              </a:solidFill>
              <a:effectLst/>
              <a:latin typeface="+mj-lt"/>
            </a:endParaRPr>
          </a:p>
        </p:txBody>
      </p:sp>
      <p:cxnSp>
        <p:nvCxnSpPr>
          <p:cNvPr id="12" name="Conector reto 11">
            <a:extLst>
              <a:ext uri="{FF2B5EF4-FFF2-40B4-BE49-F238E27FC236}">
                <a16:creationId xmlns:a16="http://schemas.microsoft.com/office/drawing/2014/main" id="{D312B0AC-5C20-8165-E8F3-9404CAA04911}"/>
              </a:ext>
            </a:extLst>
          </p:cNvPr>
          <p:cNvCxnSpPr>
            <a:stCxn id="11" idx="1"/>
          </p:cNvCxnSpPr>
          <p:nvPr/>
        </p:nvCxnSpPr>
        <p:spPr>
          <a:xfrm flipH="1">
            <a:off x="953311" y="1474022"/>
            <a:ext cx="8373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5422C294-1462-F4E0-0B7D-A7E8CF43DA9B}"/>
              </a:ext>
            </a:extLst>
          </p:cNvPr>
          <p:cNvCxnSpPr>
            <a:stCxn id="11" idx="3"/>
          </p:cNvCxnSpPr>
          <p:nvPr/>
        </p:nvCxnSpPr>
        <p:spPr>
          <a:xfrm>
            <a:off x="10145140" y="1474022"/>
            <a:ext cx="89575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CAB7DB13-6F5C-F36C-E385-6925CCE21681}"/>
              </a:ext>
            </a:extLst>
          </p:cNvPr>
          <p:cNvSpPr txBox="1"/>
          <p:nvPr/>
        </p:nvSpPr>
        <p:spPr>
          <a:xfrm>
            <a:off x="4121286" y="1874132"/>
            <a:ext cx="3190672"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SOMA DO ESCORE</a:t>
            </a:r>
            <a:endParaRPr lang="pt-BR" sz="1600" spc="300" dirty="0">
              <a:solidFill>
                <a:schemeClr val="bg2">
                  <a:lumMod val="75000"/>
                </a:schemeClr>
              </a:solidFill>
              <a:latin typeface="Montserrat Black" pitchFamily="2" charset="0"/>
            </a:endParaRPr>
          </a:p>
        </p:txBody>
      </p:sp>
      <p:sp>
        <p:nvSpPr>
          <p:cNvPr id="22" name="CaixaDeTexto 21">
            <a:extLst>
              <a:ext uri="{FF2B5EF4-FFF2-40B4-BE49-F238E27FC236}">
                <a16:creationId xmlns:a16="http://schemas.microsoft.com/office/drawing/2014/main" id="{ECF8CFB3-015E-9D9D-3FF1-FF1FAB48C156}"/>
              </a:ext>
            </a:extLst>
          </p:cNvPr>
          <p:cNvSpPr txBox="1"/>
          <p:nvPr/>
        </p:nvSpPr>
        <p:spPr>
          <a:xfrm>
            <a:off x="7888322" y="1874132"/>
            <a:ext cx="3190672"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SOMA DO ESCORE</a:t>
            </a:r>
            <a:endParaRPr lang="pt-BR" sz="1600" spc="300" dirty="0">
              <a:solidFill>
                <a:schemeClr val="bg2">
                  <a:lumMod val="75000"/>
                </a:schemeClr>
              </a:solidFill>
              <a:latin typeface="Montserrat Black" pitchFamily="2" charset="0"/>
            </a:endParaRPr>
          </a:p>
        </p:txBody>
      </p:sp>
      <p:sp>
        <p:nvSpPr>
          <p:cNvPr id="16" name="Elipse 15">
            <a:extLst>
              <a:ext uri="{FF2B5EF4-FFF2-40B4-BE49-F238E27FC236}">
                <a16:creationId xmlns:a16="http://schemas.microsoft.com/office/drawing/2014/main" id="{62C7E691-A3AC-9F26-CA25-1DB4517E8E7B}"/>
              </a:ext>
            </a:extLst>
          </p:cNvPr>
          <p:cNvSpPr/>
          <p:nvPr/>
        </p:nvSpPr>
        <p:spPr>
          <a:xfrm>
            <a:off x="2257259" y="2751949"/>
            <a:ext cx="648690" cy="648691"/>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2">
                    <a:lumMod val="10000"/>
                  </a:schemeClr>
                </a:solidFill>
                <a:latin typeface="Montserrat Thin" pitchFamily="2" charset="0"/>
              </a:rPr>
              <a:t>1</a:t>
            </a:r>
            <a:endParaRPr lang="pt-BR" sz="4800" dirty="0">
              <a:solidFill>
                <a:schemeClr val="bg2">
                  <a:lumMod val="10000"/>
                </a:schemeClr>
              </a:solidFill>
              <a:latin typeface="Montserrat Thin" pitchFamily="2" charset="0"/>
            </a:endParaRPr>
          </a:p>
        </p:txBody>
      </p:sp>
      <p:sp>
        <p:nvSpPr>
          <p:cNvPr id="17" name="Elipse 16">
            <a:extLst>
              <a:ext uri="{FF2B5EF4-FFF2-40B4-BE49-F238E27FC236}">
                <a16:creationId xmlns:a16="http://schemas.microsoft.com/office/drawing/2014/main" id="{E76B3881-FC57-504C-FBD3-F72F2DD9D617}"/>
              </a:ext>
            </a:extLst>
          </p:cNvPr>
          <p:cNvSpPr/>
          <p:nvPr/>
        </p:nvSpPr>
        <p:spPr>
          <a:xfrm>
            <a:off x="2257258" y="3559057"/>
            <a:ext cx="648690" cy="648691"/>
          </a:xfrm>
          <a:prstGeom prst="ellipse">
            <a:avLst/>
          </a:prstGeom>
          <a:solidFill>
            <a:schemeClr val="bg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2</a:t>
            </a:r>
            <a:endParaRPr lang="pt-BR" sz="4800" dirty="0">
              <a:latin typeface="Montserrat Thin" pitchFamily="2" charset="0"/>
            </a:endParaRPr>
          </a:p>
        </p:txBody>
      </p:sp>
      <p:sp>
        <p:nvSpPr>
          <p:cNvPr id="18" name="Elipse 17">
            <a:extLst>
              <a:ext uri="{FF2B5EF4-FFF2-40B4-BE49-F238E27FC236}">
                <a16:creationId xmlns:a16="http://schemas.microsoft.com/office/drawing/2014/main" id="{14EC0425-4E37-F9D8-C63E-E6991A4BB1AB}"/>
              </a:ext>
            </a:extLst>
          </p:cNvPr>
          <p:cNvSpPr/>
          <p:nvPr/>
        </p:nvSpPr>
        <p:spPr>
          <a:xfrm>
            <a:off x="2257257" y="4366165"/>
            <a:ext cx="648690" cy="648691"/>
          </a:xfrm>
          <a:prstGeom prst="ellipse">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3</a:t>
            </a:r>
            <a:endParaRPr lang="pt-BR" sz="4800" dirty="0">
              <a:latin typeface="Montserrat Thin" pitchFamily="2" charset="0"/>
            </a:endParaRPr>
          </a:p>
        </p:txBody>
      </p:sp>
      <p:sp>
        <p:nvSpPr>
          <p:cNvPr id="19" name="Elipse 18">
            <a:extLst>
              <a:ext uri="{FF2B5EF4-FFF2-40B4-BE49-F238E27FC236}">
                <a16:creationId xmlns:a16="http://schemas.microsoft.com/office/drawing/2014/main" id="{1FD89F0C-2948-B229-D5E8-CCE0E2EF399E}"/>
              </a:ext>
            </a:extLst>
          </p:cNvPr>
          <p:cNvSpPr/>
          <p:nvPr/>
        </p:nvSpPr>
        <p:spPr>
          <a:xfrm>
            <a:off x="2257257" y="5173273"/>
            <a:ext cx="648690" cy="648691"/>
          </a:xfrm>
          <a:prstGeom prst="ellipse">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4</a:t>
            </a:r>
            <a:endParaRPr lang="pt-BR" sz="4800" dirty="0">
              <a:latin typeface="Montserrat Thin" pitchFamily="2" charset="0"/>
            </a:endParaRPr>
          </a:p>
        </p:txBody>
      </p:sp>
      <p:sp>
        <p:nvSpPr>
          <p:cNvPr id="24" name="CaixaDeTexto 23">
            <a:extLst>
              <a:ext uri="{FF2B5EF4-FFF2-40B4-BE49-F238E27FC236}">
                <a16:creationId xmlns:a16="http://schemas.microsoft.com/office/drawing/2014/main" id="{6F356381-AA28-18D0-1F44-32ADC8EBE9C3}"/>
              </a:ext>
            </a:extLst>
          </p:cNvPr>
          <p:cNvSpPr txBox="1"/>
          <p:nvPr/>
        </p:nvSpPr>
        <p:spPr>
          <a:xfrm>
            <a:off x="425538" y="2864358"/>
            <a:ext cx="1679774" cy="523220"/>
          </a:xfrm>
          <a:prstGeom prst="rect">
            <a:avLst/>
          </a:prstGeom>
          <a:noFill/>
        </p:spPr>
        <p:txBody>
          <a:bodyPr wrap="square" rtlCol="0">
            <a:spAutoFit/>
          </a:bodyPr>
          <a:lstStyle/>
          <a:p>
            <a:pPr algn="r"/>
            <a:r>
              <a:rPr lang="pt-BR" sz="1400" dirty="0">
                <a:solidFill>
                  <a:schemeClr val="bg2">
                    <a:lumMod val="75000"/>
                  </a:schemeClr>
                </a:solidFill>
                <a:latin typeface="Montserrat Black" pitchFamily="2" charset="0"/>
              </a:rPr>
              <a:t>SEM PROGRESSÃO</a:t>
            </a:r>
            <a:endParaRPr lang="pt-BR" sz="1600" dirty="0">
              <a:solidFill>
                <a:schemeClr val="bg2">
                  <a:lumMod val="75000"/>
                </a:schemeClr>
              </a:solidFill>
              <a:latin typeface="Montserrat Black" pitchFamily="2" charset="0"/>
            </a:endParaRPr>
          </a:p>
        </p:txBody>
      </p:sp>
      <p:sp>
        <p:nvSpPr>
          <p:cNvPr id="25" name="CaixaDeTexto 24">
            <a:extLst>
              <a:ext uri="{FF2B5EF4-FFF2-40B4-BE49-F238E27FC236}">
                <a16:creationId xmlns:a16="http://schemas.microsoft.com/office/drawing/2014/main" id="{7524953C-F274-F62C-77C7-7936F96CADF4}"/>
              </a:ext>
            </a:extLst>
          </p:cNvPr>
          <p:cNvSpPr txBox="1"/>
          <p:nvPr/>
        </p:nvSpPr>
        <p:spPr>
          <a:xfrm>
            <a:off x="452439" y="3650248"/>
            <a:ext cx="1679774" cy="584775"/>
          </a:xfrm>
          <a:prstGeom prst="rect">
            <a:avLst/>
          </a:prstGeom>
          <a:noFill/>
        </p:spPr>
        <p:txBody>
          <a:bodyPr wrap="square" rtlCol="0">
            <a:spAutoFit/>
          </a:bodyPr>
          <a:lstStyle/>
          <a:p>
            <a:pPr algn="r"/>
            <a:r>
              <a:rPr lang="pt-BR" sz="1400" dirty="0">
                <a:solidFill>
                  <a:schemeClr val="bg2">
                    <a:lumMod val="50000"/>
                  </a:schemeClr>
                </a:solidFill>
                <a:latin typeface="Montserrat Black" pitchFamily="2" charset="0"/>
              </a:rPr>
              <a:t>PROGRESSÃO</a:t>
            </a:r>
            <a:r>
              <a:rPr lang="pt-BR" sz="1600" dirty="0">
                <a:solidFill>
                  <a:schemeClr val="bg2">
                    <a:lumMod val="50000"/>
                  </a:schemeClr>
                </a:solidFill>
                <a:latin typeface="Montserrat Black" pitchFamily="2" charset="0"/>
              </a:rPr>
              <a:t> LEVE</a:t>
            </a:r>
            <a:endParaRPr lang="pt-BR" sz="1400" dirty="0">
              <a:solidFill>
                <a:schemeClr val="bg2">
                  <a:lumMod val="50000"/>
                </a:schemeClr>
              </a:solidFill>
              <a:latin typeface="Montserrat Black" pitchFamily="2" charset="0"/>
            </a:endParaRPr>
          </a:p>
        </p:txBody>
      </p:sp>
      <p:sp>
        <p:nvSpPr>
          <p:cNvPr id="26" name="CaixaDeTexto 25">
            <a:extLst>
              <a:ext uri="{FF2B5EF4-FFF2-40B4-BE49-F238E27FC236}">
                <a16:creationId xmlns:a16="http://schemas.microsoft.com/office/drawing/2014/main" id="{F8DBCBF6-4F8C-815C-6F70-46940E250DA2}"/>
              </a:ext>
            </a:extLst>
          </p:cNvPr>
          <p:cNvSpPr txBox="1"/>
          <p:nvPr/>
        </p:nvSpPr>
        <p:spPr>
          <a:xfrm>
            <a:off x="425538" y="4436138"/>
            <a:ext cx="1679774" cy="523220"/>
          </a:xfrm>
          <a:prstGeom prst="rect">
            <a:avLst/>
          </a:prstGeom>
          <a:noFill/>
        </p:spPr>
        <p:txBody>
          <a:bodyPr wrap="square" rtlCol="0">
            <a:spAutoFit/>
          </a:bodyPr>
          <a:lstStyle/>
          <a:p>
            <a:pPr algn="r"/>
            <a:r>
              <a:rPr lang="pt-BR" sz="1400" dirty="0">
                <a:solidFill>
                  <a:schemeClr val="bg2">
                    <a:lumMod val="25000"/>
                  </a:schemeClr>
                </a:solidFill>
                <a:latin typeface="Montserrat Black" pitchFamily="2" charset="0"/>
              </a:rPr>
              <a:t>PROGRESSÃO</a:t>
            </a:r>
          </a:p>
          <a:p>
            <a:pPr algn="r"/>
            <a:r>
              <a:rPr lang="pt-BR" sz="1400" dirty="0">
                <a:solidFill>
                  <a:schemeClr val="bg2">
                    <a:lumMod val="25000"/>
                  </a:schemeClr>
                </a:solidFill>
                <a:latin typeface="Montserrat Black" pitchFamily="2" charset="0"/>
              </a:rPr>
              <a:t>MODERADA</a:t>
            </a:r>
            <a:endParaRPr lang="pt-BR" sz="1600" dirty="0">
              <a:solidFill>
                <a:schemeClr val="bg2">
                  <a:lumMod val="25000"/>
                </a:schemeClr>
              </a:solidFill>
              <a:latin typeface="Montserrat Black" pitchFamily="2" charset="0"/>
            </a:endParaRPr>
          </a:p>
        </p:txBody>
      </p:sp>
      <p:sp>
        <p:nvSpPr>
          <p:cNvPr id="27" name="CaixaDeTexto 26">
            <a:extLst>
              <a:ext uri="{FF2B5EF4-FFF2-40B4-BE49-F238E27FC236}">
                <a16:creationId xmlns:a16="http://schemas.microsoft.com/office/drawing/2014/main" id="{CE3B221F-12DC-223E-17FE-54A2C466ED96}"/>
              </a:ext>
            </a:extLst>
          </p:cNvPr>
          <p:cNvSpPr txBox="1"/>
          <p:nvPr/>
        </p:nvSpPr>
        <p:spPr>
          <a:xfrm>
            <a:off x="452439" y="5222028"/>
            <a:ext cx="1679774" cy="523220"/>
          </a:xfrm>
          <a:prstGeom prst="rect">
            <a:avLst/>
          </a:prstGeom>
          <a:noFill/>
        </p:spPr>
        <p:txBody>
          <a:bodyPr wrap="square" rtlCol="0">
            <a:spAutoFit/>
          </a:bodyPr>
          <a:lstStyle/>
          <a:p>
            <a:pPr algn="r"/>
            <a:r>
              <a:rPr lang="pt-BR" sz="1400" dirty="0">
                <a:solidFill>
                  <a:schemeClr val="bg2">
                    <a:lumMod val="10000"/>
                  </a:schemeClr>
                </a:solidFill>
                <a:latin typeface="Montserrat Black" pitchFamily="2" charset="0"/>
              </a:rPr>
              <a:t>PROGRESSÃO</a:t>
            </a:r>
          </a:p>
          <a:p>
            <a:pPr algn="r"/>
            <a:r>
              <a:rPr lang="pt-BR" sz="1400" dirty="0">
                <a:solidFill>
                  <a:schemeClr val="bg2">
                    <a:lumMod val="10000"/>
                  </a:schemeClr>
                </a:solidFill>
                <a:latin typeface="Montserrat Black" pitchFamily="2" charset="0"/>
              </a:rPr>
              <a:t>AVANÇADA</a:t>
            </a:r>
            <a:endParaRPr lang="pt-BR" sz="1600" dirty="0">
              <a:solidFill>
                <a:schemeClr val="bg2">
                  <a:lumMod val="10000"/>
                </a:schemeClr>
              </a:solidFill>
              <a:latin typeface="Montserrat Black" pitchFamily="2" charset="0"/>
            </a:endParaRPr>
          </a:p>
        </p:txBody>
      </p:sp>
      <p:sp>
        <p:nvSpPr>
          <p:cNvPr id="28" name="CaixaDeTexto 27">
            <a:extLst>
              <a:ext uri="{FF2B5EF4-FFF2-40B4-BE49-F238E27FC236}">
                <a16:creationId xmlns:a16="http://schemas.microsoft.com/office/drawing/2014/main" id="{F1166C29-D320-037A-BB39-2A0E0A3D4E3B}"/>
              </a:ext>
            </a:extLst>
          </p:cNvPr>
          <p:cNvSpPr txBox="1"/>
          <p:nvPr/>
        </p:nvSpPr>
        <p:spPr>
          <a:xfrm>
            <a:off x="3544922" y="2101576"/>
            <a:ext cx="4343400" cy="523220"/>
          </a:xfrm>
          <a:prstGeom prst="rect">
            <a:avLst/>
          </a:prstGeom>
          <a:noFill/>
        </p:spPr>
        <p:txBody>
          <a:bodyPr wrap="square" rtlCol="0">
            <a:spAutoFit/>
          </a:bodyPr>
          <a:lstStyle/>
          <a:p>
            <a:pPr algn="ctr"/>
            <a:r>
              <a:rPr lang="pt-BR" sz="1400" dirty="0">
                <a:solidFill>
                  <a:schemeClr val="bg2">
                    <a:lumMod val="25000"/>
                  </a:schemeClr>
                </a:solidFill>
              </a:rPr>
              <a:t>Fibrose + perda do ducto biliar + deposição de grânulos de </a:t>
            </a:r>
            <a:r>
              <a:rPr lang="pt-BR" sz="1400" dirty="0" err="1">
                <a:solidFill>
                  <a:schemeClr val="bg2">
                    <a:lumMod val="25000"/>
                  </a:schemeClr>
                </a:solidFill>
              </a:rPr>
              <a:t>orceína</a:t>
            </a:r>
            <a:r>
              <a:rPr lang="pt-BR" sz="1400" dirty="0">
                <a:solidFill>
                  <a:schemeClr val="bg2">
                    <a:lumMod val="25000"/>
                  </a:schemeClr>
                </a:solidFill>
              </a:rPr>
              <a:t>-positivos</a:t>
            </a:r>
            <a:endParaRPr lang="pt-BR" sz="1600" dirty="0">
              <a:solidFill>
                <a:schemeClr val="bg2">
                  <a:lumMod val="25000"/>
                </a:schemeClr>
              </a:solidFill>
            </a:endParaRPr>
          </a:p>
        </p:txBody>
      </p:sp>
      <p:sp>
        <p:nvSpPr>
          <p:cNvPr id="29" name="CaixaDeTexto 28">
            <a:extLst>
              <a:ext uri="{FF2B5EF4-FFF2-40B4-BE49-F238E27FC236}">
                <a16:creationId xmlns:a16="http://schemas.microsoft.com/office/drawing/2014/main" id="{601DB7F8-C367-4093-A211-A74B9F93F49B}"/>
              </a:ext>
            </a:extLst>
          </p:cNvPr>
          <p:cNvSpPr txBox="1"/>
          <p:nvPr/>
        </p:nvSpPr>
        <p:spPr>
          <a:xfrm>
            <a:off x="7311958" y="2109738"/>
            <a:ext cx="4343400" cy="307777"/>
          </a:xfrm>
          <a:prstGeom prst="rect">
            <a:avLst/>
          </a:prstGeom>
          <a:noFill/>
        </p:spPr>
        <p:txBody>
          <a:bodyPr wrap="square" rtlCol="0">
            <a:spAutoFit/>
          </a:bodyPr>
          <a:lstStyle/>
          <a:p>
            <a:pPr algn="ctr"/>
            <a:r>
              <a:rPr lang="pt-BR" sz="1400" dirty="0">
                <a:solidFill>
                  <a:schemeClr val="bg2">
                    <a:lumMod val="25000"/>
                  </a:schemeClr>
                </a:solidFill>
              </a:rPr>
              <a:t>Fibrose + perda do ducto biliar</a:t>
            </a:r>
            <a:endParaRPr lang="pt-BR" sz="1600" dirty="0">
              <a:solidFill>
                <a:schemeClr val="bg2">
                  <a:lumMod val="25000"/>
                </a:schemeClr>
              </a:solidFill>
            </a:endParaRPr>
          </a:p>
        </p:txBody>
      </p:sp>
      <p:sp>
        <p:nvSpPr>
          <p:cNvPr id="31" name="Retângulo: Cantos Arredondados 30">
            <a:extLst>
              <a:ext uri="{FF2B5EF4-FFF2-40B4-BE49-F238E27FC236}">
                <a16:creationId xmlns:a16="http://schemas.microsoft.com/office/drawing/2014/main" id="{0F04B5C8-AC73-C24C-B8F4-F00EAD859BFC}"/>
              </a:ext>
            </a:extLst>
          </p:cNvPr>
          <p:cNvSpPr/>
          <p:nvPr/>
        </p:nvSpPr>
        <p:spPr>
          <a:xfrm>
            <a:off x="5140359" y="2853354"/>
            <a:ext cx="1152525" cy="458004"/>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1"/>
                </a:solidFill>
                <a:latin typeface="Montserrat Black" pitchFamily="2" charset="0"/>
              </a:rPr>
              <a:t>0</a:t>
            </a:r>
          </a:p>
        </p:txBody>
      </p:sp>
      <p:sp>
        <p:nvSpPr>
          <p:cNvPr id="32" name="Retângulo: Cantos Arredondados 31">
            <a:extLst>
              <a:ext uri="{FF2B5EF4-FFF2-40B4-BE49-F238E27FC236}">
                <a16:creationId xmlns:a16="http://schemas.microsoft.com/office/drawing/2014/main" id="{D97AAC2C-690D-AFBE-CA2D-490408664087}"/>
              </a:ext>
            </a:extLst>
          </p:cNvPr>
          <p:cNvSpPr/>
          <p:nvPr/>
        </p:nvSpPr>
        <p:spPr>
          <a:xfrm>
            <a:off x="8907395" y="2857789"/>
            <a:ext cx="1152525" cy="458004"/>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1"/>
                </a:solidFill>
                <a:latin typeface="Montserrat Black" pitchFamily="2" charset="0"/>
              </a:rPr>
              <a:t>0</a:t>
            </a:r>
          </a:p>
        </p:txBody>
      </p:sp>
      <p:sp>
        <p:nvSpPr>
          <p:cNvPr id="33" name="Retângulo: Cantos Arredondados 32">
            <a:extLst>
              <a:ext uri="{FF2B5EF4-FFF2-40B4-BE49-F238E27FC236}">
                <a16:creationId xmlns:a16="http://schemas.microsoft.com/office/drawing/2014/main" id="{6CF322DA-F23D-69C8-8E6F-5CB095222137}"/>
              </a:ext>
            </a:extLst>
          </p:cNvPr>
          <p:cNvSpPr/>
          <p:nvPr/>
        </p:nvSpPr>
        <p:spPr>
          <a:xfrm>
            <a:off x="5140359" y="3654400"/>
            <a:ext cx="1152525" cy="458004"/>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1-</a:t>
            </a:r>
            <a:r>
              <a:rPr lang="pt-BR" dirty="0">
                <a:solidFill>
                  <a:schemeClr val="tx2">
                    <a:lumMod val="20000"/>
                    <a:lumOff val="80000"/>
                  </a:schemeClr>
                </a:solidFill>
                <a:latin typeface="Montserrat Black" pitchFamily="2" charset="0"/>
              </a:rPr>
              <a:t>3</a:t>
            </a:r>
          </a:p>
        </p:txBody>
      </p:sp>
      <p:sp>
        <p:nvSpPr>
          <p:cNvPr id="34" name="Retângulo: Cantos Arredondados 33">
            <a:extLst>
              <a:ext uri="{FF2B5EF4-FFF2-40B4-BE49-F238E27FC236}">
                <a16:creationId xmlns:a16="http://schemas.microsoft.com/office/drawing/2014/main" id="{BD72C82A-0877-5DA5-BAAE-2E81223A54CE}"/>
              </a:ext>
            </a:extLst>
          </p:cNvPr>
          <p:cNvSpPr/>
          <p:nvPr/>
        </p:nvSpPr>
        <p:spPr>
          <a:xfrm>
            <a:off x="8907395" y="3658835"/>
            <a:ext cx="1152525" cy="458004"/>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1-</a:t>
            </a:r>
            <a:r>
              <a:rPr lang="pt-BR" dirty="0">
                <a:solidFill>
                  <a:schemeClr val="tx2">
                    <a:lumMod val="20000"/>
                    <a:lumOff val="80000"/>
                  </a:schemeClr>
                </a:solidFill>
                <a:latin typeface="Montserrat Black" pitchFamily="2" charset="0"/>
              </a:rPr>
              <a:t>2</a:t>
            </a:r>
          </a:p>
        </p:txBody>
      </p:sp>
      <p:sp>
        <p:nvSpPr>
          <p:cNvPr id="35" name="Retângulo: Cantos Arredondados 34">
            <a:extLst>
              <a:ext uri="{FF2B5EF4-FFF2-40B4-BE49-F238E27FC236}">
                <a16:creationId xmlns:a16="http://schemas.microsoft.com/office/drawing/2014/main" id="{1ED2CD09-F770-D1C7-33BA-5E0B6AB34E20}"/>
              </a:ext>
            </a:extLst>
          </p:cNvPr>
          <p:cNvSpPr/>
          <p:nvPr/>
        </p:nvSpPr>
        <p:spPr>
          <a:xfrm>
            <a:off x="5140359" y="4461510"/>
            <a:ext cx="1152525" cy="458004"/>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4-</a:t>
            </a:r>
            <a:r>
              <a:rPr lang="pt-BR" dirty="0">
                <a:solidFill>
                  <a:schemeClr val="tx2">
                    <a:lumMod val="20000"/>
                    <a:lumOff val="80000"/>
                  </a:schemeClr>
                </a:solidFill>
                <a:latin typeface="Montserrat Black" pitchFamily="2" charset="0"/>
              </a:rPr>
              <a:t>6</a:t>
            </a:r>
          </a:p>
        </p:txBody>
      </p:sp>
      <p:sp>
        <p:nvSpPr>
          <p:cNvPr id="36" name="Retângulo: Cantos Arredondados 35">
            <a:extLst>
              <a:ext uri="{FF2B5EF4-FFF2-40B4-BE49-F238E27FC236}">
                <a16:creationId xmlns:a16="http://schemas.microsoft.com/office/drawing/2014/main" id="{56D1006E-7E98-ED15-6A8D-E6198A9CCC25}"/>
              </a:ext>
            </a:extLst>
          </p:cNvPr>
          <p:cNvSpPr/>
          <p:nvPr/>
        </p:nvSpPr>
        <p:spPr>
          <a:xfrm>
            <a:off x="8907395" y="4465945"/>
            <a:ext cx="1152525" cy="458004"/>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3-</a:t>
            </a:r>
            <a:r>
              <a:rPr lang="pt-BR" dirty="0">
                <a:solidFill>
                  <a:schemeClr val="tx2">
                    <a:lumMod val="20000"/>
                    <a:lumOff val="80000"/>
                  </a:schemeClr>
                </a:solidFill>
                <a:latin typeface="Montserrat Black" pitchFamily="2" charset="0"/>
              </a:rPr>
              <a:t>4</a:t>
            </a:r>
          </a:p>
        </p:txBody>
      </p:sp>
      <p:sp>
        <p:nvSpPr>
          <p:cNvPr id="37" name="Retângulo: Cantos Arredondados 36">
            <a:extLst>
              <a:ext uri="{FF2B5EF4-FFF2-40B4-BE49-F238E27FC236}">
                <a16:creationId xmlns:a16="http://schemas.microsoft.com/office/drawing/2014/main" id="{1574A4AE-2386-AE19-ED45-136EE9751C98}"/>
              </a:ext>
            </a:extLst>
          </p:cNvPr>
          <p:cNvSpPr/>
          <p:nvPr/>
        </p:nvSpPr>
        <p:spPr>
          <a:xfrm>
            <a:off x="5140359" y="5262898"/>
            <a:ext cx="1152525" cy="458004"/>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7-</a:t>
            </a:r>
            <a:r>
              <a:rPr lang="pt-BR" dirty="0">
                <a:solidFill>
                  <a:schemeClr val="tx2">
                    <a:lumMod val="20000"/>
                    <a:lumOff val="80000"/>
                  </a:schemeClr>
                </a:solidFill>
                <a:latin typeface="Montserrat Black" pitchFamily="2" charset="0"/>
              </a:rPr>
              <a:t>9</a:t>
            </a:r>
          </a:p>
        </p:txBody>
      </p:sp>
      <p:sp>
        <p:nvSpPr>
          <p:cNvPr id="38" name="Retângulo: Cantos Arredondados 37">
            <a:extLst>
              <a:ext uri="{FF2B5EF4-FFF2-40B4-BE49-F238E27FC236}">
                <a16:creationId xmlns:a16="http://schemas.microsoft.com/office/drawing/2014/main" id="{EDDFB3E3-9375-4219-83E8-2660D6D350CC}"/>
              </a:ext>
            </a:extLst>
          </p:cNvPr>
          <p:cNvSpPr/>
          <p:nvPr/>
        </p:nvSpPr>
        <p:spPr>
          <a:xfrm>
            <a:off x="8907395" y="5267333"/>
            <a:ext cx="1152525" cy="458004"/>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pc="600" dirty="0">
                <a:solidFill>
                  <a:schemeClr val="tx2">
                    <a:lumMod val="20000"/>
                    <a:lumOff val="80000"/>
                  </a:schemeClr>
                </a:solidFill>
                <a:latin typeface="Montserrat Black" pitchFamily="2" charset="0"/>
              </a:rPr>
              <a:t>5-</a:t>
            </a:r>
            <a:r>
              <a:rPr lang="pt-BR" dirty="0">
                <a:solidFill>
                  <a:schemeClr val="tx2">
                    <a:lumMod val="20000"/>
                    <a:lumOff val="80000"/>
                  </a:schemeClr>
                </a:solidFill>
                <a:latin typeface="Montserrat Black" pitchFamily="2" charset="0"/>
              </a:rPr>
              <a:t>6</a:t>
            </a:r>
          </a:p>
        </p:txBody>
      </p:sp>
    </p:spTree>
    <p:extLst>
      <p:ext uri="{BB962C8B-B14F-4D97-AF65-F5344CB8AC3E}">
        <p14:creationId xmlns:p14="http://schemas.microsoft.com/office/powerpoint/2010/main" val="10757397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50"/>
                                        <p:tgtEl>
                                          <p:spTgt spid="24"/>
                                        </p:tgtEl>
                                      </p:cBhvr>
                                    </p:animEffect>
                                  </p:childTnLst>
                                </p:cTn>
                              </p:par>
                            </p:childTnLst>
                          </p:cTn>
                        </p:par>
                        <p:par>
                          <p:cTn id="20" fill="hold">
                            <p:stCondLst>
                              <p:cond delay="1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5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50"/>
                                        <p:tgtEl>
                                          <p:spTgt spid="25"/>
                                        </p:tgtEl>
                                      </p:cBhvr>
                                    </p:animEffect>
                                  </p:childTnLst>
                                </p:cTn>
                              </p:par>
                            </p:childTnLst>
                          </p:cTn>
                        </p:par>
                        <p:par>
                          <p:cTn id="27" fill="hold">
                            <p:stCondLst>
                              <p:cond delay="3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5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50"/>
                                        <p:tgtEl>
                                          <p:spTgt spid="26"/>
                                        </p:tgtEl>
                                      </p:cBhvr>
                                    </p:animEffect>
                                  </p:childTnLst>
                                </p:cTn>
                              </p:par>
                            </p:childTnLst>
                          </p:cTn>
                        </p:par>
                        <p:par>
                          <p:cTn id="34" fill="hold">
                            <p:stCondLst>
                              <p:cond delay="45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5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5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4" grpId="0"/>
      <p:bldP spid="25" grpId="0"/>
      <p:bldP spid="26" grpId="0"/>
      <p:bldP spid="27" grpId="0"/>
      <p:bldP spid="28" grpId="0"/>
      <p:bldP spid="29"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5">
            <a:extLst>
              <a:ext uri="{FF2B5EF4-FFF2-40B4-BE49-F238E27FC236}">
                <a16:creationId xmlns:a16="http://schemas.microsoft.com/office/drawing/2014/main" id="{E5696B94-F90D-6B60-58AD-0B56C979F175}"/>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409F92FB-726E-73DE-B225-2F81BE482544}"/>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922A72B3-D83B-8914-D8BC-F62D7B76FBA5}"/>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836BEA-9B89-5ABD-0236-D4C4A91172AB}"/>
              </a:ext>
            </a:extLst>
          </p:cNvPr>
          <p:cNvSpPr>
            <a:spLocks noGrp="1"/>
          </p:cNvSpPr>
          <p:nvPr>
            <p:ph type="title"/>
          </p:nvPr>
        </p:nvSpPr>
        <p:spPr>
          <a:xfrm>
            <a:off x="452927" y="482599"/>
            <a:ext cx="11286146" cy="1089024"/>
          </a:xfrm>
        </p:spPr>
        <p:txBody>
          <a:bodyPr>
            <a:normAutofit/>
          </a:bodyPr>
          <a:lstStyle/>
          <a:p>
            <a:r>
              <a:rPr lang="pt-BR" sz="3600" dirty="0"/>
              <a:t>SISTEMA DE NAKANUMA</a:t>
            </a:r>
          </a:p>
        </p:txBody>
      </p:sp>
      <p:sp>
        <p:nvSpPr>
          <p:cNvPr id="11" name="Rectangle 1">
            <a:extLst>
              <a:ext uri="{FF2B5EF4-FFF2-40B4-BE49-F238E27FC236}">
                <a16:creationId xmlns:a16="http://schemas.microsoft.com/office/drawing/2014/main" id="{155CAC0D-9E0C-3CEC-CE86-BDF51F6AF71F}"/>
              </a:ext>
            </a:extLst>
          </p:cNvPr>
          <p:cNvSpPr>
            <a:spLocks noChangeArrowheads="1"/>
          </p:cNvSpPr>
          <p:nvPr/>
        </p:nvSpPr>
        <p:spPr bwMode="auto">
          <a:xfrm>
            <a:off x="2023744" y="1378048"/>
            <a:ext cx="78883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spc="300" dirty="0">
                <a:solidFill>
                  <a:schemeClr val="bg2">
                    <a:lumMod val="25000"/>
                  </a:schemeClr>
                </a:solidFill>
                <a:latin typeface="+mj-lt"/>
                <a:cs typeface="Times New Roman" panose="02020603050405020304" pitchFamily="18" charset="0"/>
              </a:rPr>
              <a:t>GRADUAÇÃO DA ATIVIDADE NECROINFLAMATÓRIA DA CIRROSE BILIAR PRIMÁRIA (REVISADA APÓS ANÁLISE DE CONCORDÂNCIA INTEROBSERVADOR)</a:t>
            </a:r>
            <a:endParaRPr kumimoji="0" lang="pt-BR" altLang="pt-BR" sz="1200" i="0" u="none" strike="noStrike" cap="none" spc="300" normalizeH="0" baseline="0" dirty="0">
              <a:ln>
                <a:noFill/>
              </a:ln>
              <a:solidFill>
                <a:schemeClr val="bg2">
                  <a:lumMod val="25000"/>
                </a:schemeClr>
              </a:solidFill>
              <a:effectLst/>
              <a:latin typeface="+mj-lt"/>
            </a:endParaRPr>
          </a:p>
        </p:txBody>
      </p:sp>
      <p:cxnSp>
        <p:nvCxnSpPr>
          <p:cNvPr id="12" name="Conector reto 11">
            <a:extLst>
              <a:ext uri="{FF2B5EF4-FFF2-40B4-BE49-F238E27FC236}">
                <a16:creationId xmlns:a16="http://schemas.microsoft.com/office/drawing/2014/main" id="{4C25ED50-6790-1B52-3FAC-D9A9560E55C4}"/>
              </a:ext>
            </a:extLst>
          </p:cNvPr>
          <p:cNvCxnSpPr>
            <a:stCxn id="11" idx="1"/>
          </p:cNvCxnSpPr>
          <p:nvPr/>
        </p:nvCxnSpPr>
        <p:spPr>
          <a:xfrm flipH="1">
            <a:off x="953311" y="2039768"/>
            <a:ext cx="10704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9D007720-20B9-4A9D-CAD2-9DD0B403EC1A}"/>
              </a:ext>
            </a:extLst>
          </p:cNvPr>
          <p:cNvCxnSpPr>
            <a:stCxn id="11" idx="3"/>
          </p:cNvCxnSpPr>
          <p:nvPr/>
        </p:nvCxnSpPr>
        <p:spPr>
          <a:xfrm flipV="1">
            <a:off x="9912096" y="2039767"/>
            <a:ext cx="1128798"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C6CBC62D-A665-DCB1-41F2-CCCC9B2CE7F8}"/>
              </a:ext>
            </a:extLst>
          </p:cNvPr>
          <p:cNvSpPr txBox="1"/>
          <p:nvPr/>
        </p:nvSpPr>
        <p:spPr>
          <a:xfrm>
            <a:off x="3887822" y="2918062"/>
            <a:ext cx="4416356"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ATIVIDADE DE COLANGITE</a:t>
            </a:r>
            <a:endParaRPr lang="pt-BR" sz="1600" spc="300" dirty="0">
              <a:solidFill>
                <a:schemeClr val="bg2">
                  <a:lumMod val="75000"/>
                </a:schemeClr>
              </a:solidFill>
              <a:latin typeface="Montserrat Black" pitchFamily="2" charset="0"/>
            </a:endParaRPr>
          </a:p>
        </p:txBody>
      </p:sp>
      <p:sp>
        <p:nvSpPr>
          <p:cNvPr id="16" name="Elipse 15">
            <a:extLst>
              <a:ext uri="{FF2B5EF4-FFF2-40B4-BE49-F238E27FC236}">
                <a16:creationId xmlns:a16="http://schemas.microsoft.com/office/drawing/2014/main" id="{384441BA-C53A-2C4A-E22C-60686E6B5D2B}"/>
              </a:ext>
            </a:extLst>
          </p:cNvPr>
          <p:cNvSpPr/>
          <p:nvPr/>
        </p:nvSpPr>
        <p:spPr>
          <a:xfrm>
            <a:off x="587932" y="3685991"/>
            <a:ext cx="648690" cy="648691"/>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solidFill>
                  <a:schemeClr val="bg2">
                    <a:lumMod val="10000"/>
                  </a:schemeClr>
                </a:solidFill>
                <a:latin typeface="Montserrat Thin" pitchFamily="2" charset="0"/>
              </a:rPr>
              <a:t>0</a:t>
            </a:r>
          </a:p>
        </p:txBody>
      </p:sp>
      <p:sp>
        <p:nvSpPr>
          <p:cNvPr id="17" name="Elipse 16">
            <a:extLst>
              <a:ext uri="{FF2B5EF4-FFF2-40B4-BE49-F238E27FC236}">
                <a16:creationId xmlns:a16="http://schemas.microsoft.com/office/drawing/2014/main" id="{50A3F30E-752A-1485-10B7-23E896344A9D}"/>
              </a:ext>
            </a:extLst>
          </p:cNvPr>
          <p:cNvSpPr/>
          <p:nvPr/>
        </p:nvSpPr>
        <p:spPr>
          <a:xfrm>
            <a:off x="587932" y="4949132"/>
            <a:ext cx="648690" cy="648691"/>
          </a:xfrm>
          <a:prstGeom prst="ellipse">
            <a:avLst/>
          </a:prstGeom>
          <a:solidFill>
            <a:schemeClr val="bg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1</a:t>
            </a:r>
          </a:p>
        </p:txBody>
      </p:sp>
      <p:sp>
        <p:nvSpPr>
          <p:cNvPr id="18" name="Elipse 17">
            <a:extLst>
              <a:ext uri="{FF2B5EF4-FFF2-40B4-BE49-F238E27FC236}">
                <a16:creationId xmlns:a16="http://schemas.microsoft.com/office/drawing/2014/main" id="{2CAC4738-6BA4-299A-EF96-921111D87DFB}"/>
              </a:ext>
            </a:extLst>
          </p:cNvPr>
          <p:cNvSpPr/>
          <p:nvPr/>
        </p:nvSpPr>
        <p:spPr>
          <a:xfrm>
            <a:off x="6718577" y="3685991"/>
            <a:ext cx="648690" cy="648691"/>
          </a:xfrm>
          <a:prstGeom prst="ellipse">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2</a:t>
            </a:r>
          </a:p>
        </p:txBody>
      </p:sp>
      <p:sp>
        <p:nvSpPr>
          <p:cNvPr id="19" name="Elipse 18">
            <a:extLst>
              <a:ext uri="{FF2B5EF4-FFF2-40B4-BE49-F238E27FC236}">
                <a16:creationId xmlns:a16="http://schemas.microsoft.com/office/drawing/2014/main" id="{18330680-F110-CF9C-3F2A-416540AC9042}"/>
              </a:ext>
            </a:extLst>
          </p:cNvPr>
          <p:cNvSpPr/>
          <p:nvPr/>
        </p:nvSpPr>
        <p:spPr>
          <a:xfrm>
            <a:off x="6718577" y="4949132"/>
            <a:ext cx="648690" cy="648691"/>
          </a:xfrm>
          <a:prstGeom prst="ellipse">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3</a:t>
            </a:r>
          </a:p>
        </p:txBody>
      </p:sp>
      <p:sp>
        <p:nvSpPr>
          <p:cNvPr id="20" name="Retângulo: Cantos Arredondados 19">
            <a:extLst>
              <a:ext uri="{FF2B5EF4-FFF2-40B4-BE49-F238E27FC236}">
                <a16:creationId xmlns:a16="http://schemas.microsoft.com/office/drawing/2014/main" id="{88B9F814-9675-C308-3841-6596EEA348DE}"/>
              </a:ext>
            </a:extLst>
          </p:cNvPr>
          <p:cNvSpPr/>
          <p:nvPr/>
        </p:nvSpPr>
        <p:spPr>
          <a:xfrm>
            <a:off x="1351139" y="3482163"/>
            <a:ext cx="4862613" cy="105634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2">
                    <a:lumMod val="10000"/>
                  </a:schemeClr>
                </a:solidFill>
              </a:rPr>
              <a:t>Sem atividade de colangite, mas danos epiteliais discretos do ducto podem estar presentes</a:t>
            </a:r>
          </a:p>
        </p:txBody>
      </p:sp>
      <p:sp>
        <p:nvSpPr>
          <p:cNvPr id="21" name="Retângulo: Cantos Arredondados 20">
            <a:extLst>
              <a:ext uri="{FF2B5EF4-FFF2-40B4-BE49-F238E27FC236}">
                <a16:creationId xmlns:a16="http://schemas.microsoft.com/office/drawing/2014/main" id="{33887280-7C27-97CF-ED07-339F26F90A07}"/>
              </a:ext>
            </a:extLst>
          </p:cNvPr>
          <p:cNvSpPr/>
          <p:nvPr/>
        </p:nvSpPr>
        <p:spPr>
          <a:xfrm>
            <a:off x="1351139" y="4745304"/>
            <a:ext cx="4862613" cy="1056346"/>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2">
                    <a:lumMod val="90000"/>
                  </a:schemeClr>
                </a:solidFill>
              </a:rPr>
              <a:t>Uma atividade de colangite crônica evidente no espécime</a:t>
            </a:r>
          </a:p>
        </p:txBody>
      </p:sp>
      <p:sp>
        <p:nvSpPr>
          <p:cNvPr id="22" name="Retângulo: Cantos Arredondados 21">
            <a:extLst>
              <a:ext uri="{FF2B5EF4-FFF2-40B4-BE49-F238E27FC236}">
                <a16:creationId xmlns:a16="http://schemas.microsoft.com/office/drawing/2014/main" id="{22E8E4EB-FC0E-DE2C-D67D-ED2C3EDC4AED}"/>
              </a:ext>
            </a:extLst>
          </p:cNvPr>
          <p:cNvSpPr/>
          <p:nvPr/>
        </p:nvSpPr>
        <p:spPr>
          <a:xfrm>
            <a:off x="7480790" y="3482163"/>
            <a:ext cx="3713212" cy="1056346"/>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2">
                    <a:lumMod val="90000"/>
                  </a:schemeClr>
                </a:solidFill>
              </a:rPr>
              <a:t>Mais de duas vias biliares com colangite crônica evidente</a:t>
            </a:r>
          </a:p>
        </p:txBody>
      </p:sp>
      <p:sp>
        <p:nvSpPr>
          <p:cNvPr id="23" name="Retângulo: Cantos Arredondados 22">
            <a:extLst>
              <a:ext uri="{FF2B5EF4-FFF2-40B4-BE49-F238E27FC236}">
                <a16:creationId xmlns:a16="http://schemas.microsoft.com/office/drawing/2014/main" id="{A6B8C495-D5DF-5331-C05B-AB94B4F15B21}"/>
              </a:ext>
            </a:extLst>
          </p:cNvPr>
          <p:cNvSpPr/>
          <p:nvPr/>
        </p:nvSpPr>
        <p:spPr>
          <a:xfrm>
            <a:off x="7480790" y="4745304"/>
            <a:ext cx="3713212" cy="1056346"/>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2">
                    <a:lumMod val="90000"/>
                  </a:schemeClr>
                </a:solidFill>
              </a:rPr>
              <a:t>Pelo menos uma colangite destrutiva crônica não supurativa no espécime</a:t>
            </a:r>
          </a:p>
        </p:txBody>
      </p:sp>
    </p:spTree>
    <p:extLst>
      <p:ext uri="{BB962C8B-B14F-4D97-AF65-F5344CB8AC3E}">
        <p14:creationId xmlns:p14="http://schemas.microsoft.com/office/powerpoint/2010/main" val="24510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
                                        <p:tgtEl>
                                          <p:spTgt spid="16"/>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50"/>
                                        <p:tgtEl>
                                          <p:spTgt spid="17"/>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50"/>
                                        <p:tgtEl>
                                          <p:spTgt spid="18"/>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5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25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5">
            <a:extLst>
              <a:ext uri="{FF2B5EF4-FFF2-40B4-BE49-F238E27FC236}">
                <a16:creationId xmlns:a16="http://schemas.microsoft.com/office/drawing/2014/main" id="{E5696B94-F90D-6B60-58AD-0B56C979F175}"/>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409F92FB-726E-73DE-B225-2F81BE482544}"/>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922A72B3-D83B-8914-D8BC-F62D7B76FBA5}"/>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836BEA-9B89-5ABD-0236-D4C4A91172AB}"/>
              </a:ext>
            </a:extLst>
          </p:cNvPr>
          <p:cNvSpPr>
            <a:spLocks noGrp="1"/>
          </p:cNvSpPr>
          <p:nvPr>
            <p:ph type="title"/>
          </p:nvPr>
        </p:nvSpPr>
        <p:spPr>
          <a:xfrm>
            <a:off x="452927" y="482599"/>
            <a:ext cx="11286146" cy="1089024"/>
          </a:xfrm>
        </p:spPr>
        <p:txBody>
          <a:bodyPr>
            <a:normAutofit/>
          </a:bodyPr>
          <a:lstStyle/>
          <a:p>
            <a:r>
              <a:rPr lang="pt-BR" sz="3600" dirty="0"/>
              <a:t>SISTEMA DE NAKANUMA</a:t>
            </a:r>
          </a:p>
        </p:txBody>
      </p:sp>
      <p:sp>
        <p:nvSpPr>
          <p:cNvPr id="11" name="Rectangle 1">
            <a:extLst>
              <a:ext uri="{FF2B5EF4-FFF2-40B4-BE49-F238E27FC236}">
                <a16:creationId xmlns:a16="http://schemas.microsoft.com/office/drawing/2014/main" id="{155CAC0D-9E0C-3CEC-CE86-BDF51F6AF71F}"/>
              </a:ext>
            </a:extLst>
          </p:cNvPr>
          <p:cNvSpPr>
            <a:spLocks noChangeArrowheads="1"/>
          </p:cNvSpPr>
          <p:nvPr/>
        </p:nvSpPr>
        <p:spPr bwMode="auto">
          <a:xfrm>
            <a:off x="2023744" y="1378048"/>
            <a:ext cx="78883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spc="300" dirty="0">
                <a:solidFill>
                  <a:schemeClr val="bg2">
                    <a:lumMod val="25000"/>
                  </a:schemeClr>
                </a:solidFill>
                <a:latin typeface="+mj-lt"/>
                <a:cs typeface="Times New Roman" panose="02020603050405020304" pitchFamily="18" charset="0"/>
              </a:rPr>
              <a:t>GRADUAÇÃO DA ATIVIDADE NECROINFLAMATÓRIA DA CIRROSE BILIAR PRIMÁRIA (REVISADA APÓS ANÁLISE DE CONCORDÂNCIA INTEROBSERVADOR)</a:t>
            </a:r>
            <a:endParaRPr kumimoji="0" lang="pt-BR" altLang="pt-BR" sz="1200" i="0" u="none" strike="noStrike" cap="none" spc="300" normalizeH="0" baseline="0" dirty="0">
              <a:ln>
                <a:noFill/>
              </a:ln>
              <a:solidFill>
                <a:schemeClr val="bg2">
                  <a:lumMod val="25000"/>
                </a:schemeClr>
              </a:solidFill>
              <a:effectLst/>
              <a:latin typeface="+mj-lt"/>
            </a:endParaRPr>
          </a:p>
        </p:txBody>
      </p:sp>
      <p:cxnSp>
        <p:nvCxnSpPr>
          <p:cNvPr id="12" name="Conector reto 11">
            <a:extLst>
              <a:ext uri="{FF2B5EF4-FFF2-40B4-BE49-F238E27FC236}">
                <a16:creationId xmlns:a16="http://schemas.microsoft.com/office/drawing/2014/main" id="{4C25ED50-6790-1B52-3FAC-D9A9560E55C4}"/>
              </a:ext>
            </a:extLst>
          </p:cNvPr>
          <p:cNvCxnSpPr>
            <a:stCxn id="11" idx="1"/>
          </p:cNvCxnSpPr>
          <p:nvPr/>
        </p:nvCxnSpPr>
        <p:spPr>
          <a:xfrm flipH="1">
            <a:off x="953311" y="2039768"/>
            <a:ext cx="10704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9D007720-20B9-4A9D-CAD2-9DD0B403EC1A}"/>
              </a:ext>
            </a:extLst>
          </p:cNvPr>
          <p:cNvCxnSpPr>
            <a:stCxn id="11" idx="3"/>
          </p:cNvCxnSpPr>
          <p:nvPr/>
        </p:nvCxnSpPr>
        <p:spPr>
          <a:xfrm flipV="1">
            <a:off x="9912096" y="2039767"/>
            <a:ext cx="1128798"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70EDC003-F036-0B47-70B9-AEFB67370E0C}"/>
              </a:ext>
            </a:extLst>
          </p:cNvPr>
          <p:cNvSpPr txBox="1"/>
          <p:nvPr/>
        </p:nvSpPr>
        <p:spPr>
          <a:xfrm>
            <a:off x="3887822" y="2918062"/>
            <a:ext cx="4416356" cy="307777"/>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ATIVIDADE DE HEPATITE</a:t>
            </a:r>
            <a:endParaRPr lang="pt-BR" sz="1600" spc="300" dirty="0">
              <a:solidFill>
                <a:schemeClr val="bg2">
                  <a:lumMod val="75000"/>
                </a:schemeClr>
              </a:solidFill>
              <a:latin typeface="Montserrat Black" pitchFamily="2" charset="0"/>
            </a:endParaRPr>
          </a:p>
        </p:txBody>
      </p:sp>
      <p:sp>
        <p:nvSpPr>
          <p:cNvPr id="5" name="Elipse 4">
            <a:extLst>
              <a:ext uri="{FF2B5EF4-FFF2-40B4-BE49-F238E27FC236}">
                <a16:creationId xmlns:a16="http://schemas.microsoft.com/office/drawing/2014/main" id="{1B201939-49B9-9BA8-FDA6-D60FEF3E37CE}"/>
              </a:ext>
            </a:extLst>
          </p:cNvPr>
          <p:cNvSpPr/>
          <p:nvPr/>
        </p:nvSpPr>
        <p:spPr>
          <a:xfrm>
            <a:off x="587932" y="3685991"/>
            <a:ext cx="648690" cy="648691"/>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solidFill>
                  <a:schemeClr val="bg2">
                    <a:lumMod val="10000"/>
                  </a:schemeClr>
                </a:solidFill>
                <a:latin typeface="Montserrat Thin" pitchFamily="2" charset="0"/>
              </a:rPr>
              <a:t>0</a:t>
            </a:r>
          </a:p>
        </p:txBody>
      </p:sp>
      <p:sp>
        <p:nvSpPr>
          <p:cNvPr id="8" name="Elipse 7">
            <a:extLst>
              <a:ext uri="{FF2B5EF4-FFF2-40B4-BE49-F238E27FC236}">
                <a16:creationId xmlns:a16="http://schemas.microsoft.com/office/drawing/2014/main" id="{ECC0D68F-4202-607F-859B-F25699E3237A}"/>
              </a:ext>
            </a:extLst>
          </p:cNvPr>
          <p:cNvSpPr/>
          <p:nvPr/>
        </p:nvSpPr>
        <p:spPr>
          <a:xfrm>
            <a:off x="587932" y="4949132"/>
            <a:ext cx="648690" cy="648691"/>
          </a:xfrm>
          <a:prstGeom prst="ellipse">
            <a:avLst/>
          </a:prstGeom>
          <a:solidFill>
            <a:schemeClr val="bg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1</a:t>
            </a:r>
          </a:p>
        </p:txBody>
      </p:sp>
      <p:sp>
        <p:nvSpPr>
          <p:cNvPr id="9" name="Elipse 8">
            <a:extLst>
              <a:ext uri="{FF2B5EF4-FFF2-40B4-BE49-F238E27FC236}">
                <a16:creationId xmlns:a16="http://schemas.microsoft.com/office/drawing/2014/main" id="{5C29E002-1269-E503-37CE-700DCD2C1BA0}"/>
              </a:ext>
            </a:extLst>
          </p:cNvPr>
          <p:cNvSpPr/>
          <p:nvPr/>
        </p:nvSpPr>
        <p:spPr>
          <a:xfrm>
            <a:off x="6029325" y="3685991"/>
            <a:ext cx="648690" cy="648691"/>
          </a:xfrm>
          <a:prstGeom prst="ellipse">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2</a:t>
            </a:r>
          </a:p>
        </p:txBody>
      </p:sp>
      <p:sp>
        <p:nvSpPr>
          <p:cNvPr id="14" name="Elipse 13">
            <a:extLst>
              <a:ext uri="{FF2B5EF4-FFF2-40B4-BE49-F238E27FC236}">
                <a16:creationId xmlns:a16="http://schemas.microsoft.com/office/drawing/2014/main" id="{110CBCCD-4BB4-A786-6932-BB23A00E19A3}"/>
              </a:ext>
            </a:extLst>
          </p:cNvPr>
          <p:cNvSpPr/>
          <p:nvPr/>
        </p:nvSpPr>
        <p:spPr>
          <a:xfrm>
            <a:off x="6029325" y="4949132"/>
            <a:ext cx="648690" cy="648691"/>
          </a:xfrm>
          <a:prstGeom prst="ellipse">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latin typeface="Montserrat Thin" pitchFamily="2" charset="0"/>
              </a:rPr>
              <a:t>3</a:t>
            </a:r>
          </a:p>
        </p:txBody>
      </p:sp>
      <p:sp>
        <p:nvSpPr>
          <p:cNvPr id="15" name="Retângulo: Cantos Arredondados 14">
            <a:extLst>
              <a:ext uri="{FF2B5EF4-FFF2-40B4-BE49-F238E27FC236}">
                <a16:creationId xmlns:a16="http://schemas.microsoft.com/office/drawing/2014/main" id="{1FA3B7C9-C20F-BCD2-D2E2-BB3E0F33D107}"/>
              </a:ext>
            </a:extLst>
          </p:cNvPr>
          <p:cNvSpPr/>
          <p:nvPr/>
        </p:nvSpPr>
        <p:spPr>
          <a:xfrm>
            <a:off x="1351139" y="3482163"/>
            <a:ext cx="4416357" cy="105634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2">
                    <a:lumMod val="10000"/>
                  </a:schemeClr>
                </a:solidFill>
              </a:rPr>
              <a:t>Nenhuma hepatite de interface e nenhuma ou mínima hepatite lobular</a:t>
            </a:r>
          </a:p>
        </p:txBody>
      </p:sp>
      <p:sp>
        <p:nvSpPr>
          <p:cNvPr id="16" name="Retângulo: Cantos Arredondados 15">
            <a:extLst>
              <a:ext uri="{FF2B5EF4-FFF2-40B4-BE49-F238E27FC236}">
                <a16:creationId xmlns:a16="http://schemas.microsoft.com/office/drawing/2014/main" id="{E817785A-B8D2-5A04-DBF9-7AF9F0311153}"/>
              </a:ext>
            </a:extLst>
          </p:cNvPr>
          <p:cNvSpPr/>
          <p:nvPr/>
        </p:nvSpPr>
        <p:spPr>
          <a:xfrm>
            <a:off x="1351139" y="4745304"/>
            <a:ext cx="4416357" cy="1056346"/>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2">
                    <a:lumMod val="90000"/>
                  </a:schemeClr>
                </a:solidFill>
              </a:rPr>
              <a:t>Hepatite de interface afetando 10 hepatócitos contínuos em um trato portal ou septos fibrosos e hepatite lobular leve a moderada</a:t>
            </a:r>
          </a:p>
        </p:txBody>
      </p:sp>
      <p:sp>
        <p:nvSpPr>
          <p:cNvPr id="17" name="Retângulo: Cantos Arredondados 16">
            <a:extLst>
              <a:ext uri="{FF2B5EF4-FFF2-40B4-BE49-F238E27FC236}">
                <a16:creationId xmlns:a16="http://schemas.microsoft.com/office/drawing/2014/main" id="{9B8F12B5-A98B-DB02-7AB5-F080FDC12E2A}"/>
              </a:ext>
            </a:extLst>
          </p:cNvPr>
          <p:cNvSpPr/>
          <p:nvPr/>
        </p:nvSpPr>
        <p:spPr>
          <a:xfrm>
            <a:off x="6777645" y="3482163"/>
            <a:ext cx="4961428" cy="1056346"/>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2">
                    <a:lumMod val="90000"/>
                  </a:schemeClr>
                </a:solidFill>
              </a:rPr>
              <a:t>Hepatite de interface afetando 10 hepatócitos contínuos em mais de dois tratos portais ou septos fibrosos e hepatite lobular leve a moderada</a:t>
            </a:r>
          </a:p>
        </p:txBody>
      </p:sp>
      <p:sp>
        <p:nvSpPr>
          <p:cNvPr id="18" name="Retângulo: Cantos Arredondados 17">
            <a:extLst>
              <a:ext uri="{FF2B5EF4-FFF2-40B4-BE49-F238E27FC236}">
                <a16:creationId xmlns:a16="http://schemas.microsoft.com/office/drawing/2014/main" id="{D6CB0975-DAB2-C6CE-33D1-C5FE409F53C4}"/>
              </a:ext>
            </a:extLst>
          </p:cNvPr>
          <p:cNvSpPr/>
          <p:nvPr/>
        </p:nvSpPr>
        <p:spPr>
          <a:xfrm>
            <a:off x="6777645" y="4745304"/>
            <a:ext cx="4961428" cy="1056346"/>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2">
                    <a:lumMod val="90000"/>
                  </a:schemeClr>
                </a:solidFill>
              </a:rPr>
              <a:t>Hepatite de interface afetando 20 hepatócitos contínuos em mais da metade dos tratos portais e hepatite lobular moderada/necrose em ponte ou zonal</a:t>
            </a:r>
          </a:p>
        </p:txBody>
      </p:sp>
    </p:spTree>
    <p:extLst>
      <p:ext uri="{BB962C8B-B14F-4D97-AF65-F5344CB8AC3E}">
        <p14:creationId xmlns:p14="http://schemas.microsoft.com/office/powerpoint/2010/main" val="555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
                                        <p:tgtEl>
                                          <p:spTgt spid="5"/>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
                                        <p:tgtEl>
                                          <p:spTgt spid="8"/>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50"/>
                                        <p:tgtEl>
                                          <p:spTgt spid="9"/>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25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5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25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97B6-980F-B556-ECA7-D95168BD1F43}"/>
              </a:ext>
            </a:extLst>
          </p:cNvPr>
          <p:cNvSpPr>
            <a:spLocks noGrp="1"/>
          </p:cNvSpPr>
          <p:nvPr>
            <p:ph type="title"/>
          </p:nvPr>
        </p:nvSpPr>
        <p:spPr/>
        <p:txBody>
          <a:bodyPr>
            <a:normAutofit/>
          </a:bodyPr>
          <a:lstStyle/>
          <a:p>
            <a:r>
              <a:rPr lang="en-US" sz="3600" dirty="0">
                <a:solidFill>
                  <a:schemeClr val="accent2"/>
                </a:solidFill>
              </a:rPr>
              <a:t>ESCORES HISTOL</a:t>
            </a:r>
            <a:r>
              <a:rPr lang="pt-BR" sz="3600" dirty="0">
                <a:solidFill>
                  <a:schemeClr val="accent2"/>
                </a:solidFill>
              </a:rPr>
              <a:t>ÓGICOS NA CEP</a:t>
            </a:r>
          </a:p>
        </p:txBody>
      </p:sp>
      <p:sp>
        <p:nvSpPr>
          <p:cNvPr id="8" name="Forma Livre: Forma 7">
            <a:extLst>
              <a:ext uri="{FF2B5EF4-FFF2-40B4-BE49-F238E27FC236}">
                <a16:creationId xmlns:a16="http://schemas.microsoft.com/office/drawing/2014/main" id="{9807D42D-E298-46D3-3F3E-6170C1C1E246}"/>
              </a:ext>
            </a:extLst>
          </p:cNvPr>
          <p:cNvSpPr/>
          <p:nvPr/>
        </p:nvSpPr>
        <p:spPr>
          <a:xfrm>
            <a:off x="547497" y="4435813"/>
            <a:ext cx="5084818" cy="1694724"/>
          </a:xfrm>
          <a:custGeom>
            <a:avLst/>
            <a:gdLst>
              <a:gd name="connsiteX0" fmla="*/ 0 w 5273848"/>
              <a:gd name="connsiteY0" fmla="*/ 0 h 2602603"/>
              <a:gd name="connsiteX1" fmla="*/ 5273848 w 5273848"/>
              <a:gd name="connsiteY1" fmla="*/ 0 h 2602603"/>
              <a:gd name="connsiteX2" fmla="*/ 5273848 w 5273848"/>
              <a:gd name="connsiteY2" fmla="*/ 2602603 h 2602603"/>
              <a:gd name="connsiteX3" fmla="*/ 0 w 5273848"/>
              <a:gd name="connsiteY3" fmla="*/ 2602603 h 2602603"/>
              <a:gd name="connsiteX4" fmla="*/ 0 w 5273848"/>
              <a:gd name="connsiteY4" fmla="*/ 0 h 260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2602603">
                <a:moveTo>
                  <a:pt x="0" y="0"/>
                </a:moveTo>
                <a:lnTo>
                  <a:pt x="5273848" y="0"/>
                </a:lnTo>
                <a:lnTo>
                  <a:pt x="5273848" y="2602603"/>
                </a:lnTo>
                <a:lnTo>
                  <a:pt x="0" y="2602603"/>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324000" rIns="324000" bIns="324000" numCol="1" spcCol="1270" anchor="ctr" anchorCtr="0">
            <a:noAutofit/>
          </a:bodyPr>
          <a:lstStyle/>
          <a:p>
            <a:pPr marL="0" lvl="1" algn="l" defTabSz="889000">
              <a:lnSpc>
                <a:spcPct val="90000"/>
              </a:lnSpc>
              <a:spcBef>
                <a:spcPct val="0"/>
              </a:spcBef>
              <a:spcAft>
                <a:spcPct val="15000"/>
              </a:spcAft>
            </a:pPr>
            <a:r>
              <a:rPr lang="pt-BR" sz="2000" kern="1200" dirty="0"/>
              <a:t>Associação entre estadiamento e sobrevida livre de transplante hepático</a:t>
            </a:r>
            <a:endParaRPr lang="en-US" sz="2000" kern="1200" dirty="0"/>
          </a:p>
        </p:txBody>
      </p:sp>
      <p:sp>
        <p:nvSpPr>
          <p:cNvPr id="10" name="Forma Livre: Forma 9">
            <a:extLst>
              <a:ext uri="{FF2B5EF4-FFF2-40B4-BE49-F238E27FC236}">
                <a16:creationId xmlns:a16="http://schemas.microsoft.com/office/drawing/2014/main" id="{45EA0A08-B4F1-235B-A858-3078DCCED42E}"/>
              </a:ext>
            </a:extLst>
          </p:cNvPr>
          <p:cNvSpPr/>
          <p:nvPr/>
        </p:nvSpPr>
        <p:spPr>
          <a:xfrm>
            <a:off x="6559684" y="4435813"/>
            <a:ext cx="5084818" cy="1694724"/>
          </a:xfrm>
          <a:custGeom>
            <a:avLst/>
            <a:gdLst>
              <a:gd name="connsiteX0" fmla="*/ 0 w 5273848"/>
              <a:gd name="connsiteY0" fmla="*/ 0 h 2602603"/>
              <a:gd name="connsiteX1" fmla="*/ 5273848 w 5273848"/>
              <a:gd name="connsiteY1" fmla="*/ 0 h 2602603"/>
              <a:gd name="connsiteX2" fmla="*/ 5273848 w 5273848"/>
              <a:gd name="connsiteY2" fmla="*/ 2602603 h 2602603"/>
              <a:gd name="connsiteX3" fmla="*/ 0 w 5273848"/>
              <a:gd name="connsiteY3" fmla="*/ 2602603 h 2602603"/>
              <a:gd name="connsiteX4" fmla="*/ 0 w 5273848"/>
              <a:gd name="connsiteY4" fmla="*/ 0 h 260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2602603">
                <a:moveTo>
                  <a:pt x="0" y="0"/>
                </a:moveTo>
                <a:lnTo>
                  <a:pt x="5273848" y="0"/>
                </a:lnTo>
                <a:lnTo>
                  <a:pt x="5273848" y="2602603"/>
                </a:lnTo>
                <a:lnTo>
                  <a:pt x="0" y="2602603"/>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324000" rIns="324000" bIns="324000" numCol="1" spcCol="1270" anchor="ctr" anchorCtr="0">
            <a:noAutofit/>
          </a:bodyPr>
          <a:lstStyle/>
          <a:p>
            <a:pPr marL="0" lvl="1" algn="l" defTabSz="889000">
              <a:lnSpc>
                <a:spcPct val="90000"/>
              </a:lnSpc>
              <a:spcBef>
                <a:spcPct val="0"/>
              </a:spcBef>
              <a:spcAft>
                <a:spcPct val="15000"/>
              </a:spcAft>
            </a:pPr>
            <a:r>
              <a:rPr lang="pt-BR" sz="2000" kern="1200" dirty="0"/>
              <a:t>Associação de todos os sistemas com transplante hepático e desenvolvimento de eventos relacionados à cirrose</a:t>
            </a:r>
            <a:endParaRPr lang="en-US" sz="2000" kern="1200" dirty="0"/>
          </a:p>
        </p:txBody>
      </p:sp>
      <p:sp>
        <p:nvSpPr>
          <p:cNvPr id="4" name="Espaço Reservado para Texto 15">
            <a:extLst>
              <a:ext uri="{FF2B5EF4-FFF2-40B4-BE49-F238E27FC236}">
                <a16:creationId xmlns:a16="http://schemas.microsoft.com/office/drawing/2014/main" id="{58B0E22D-8090-82DF-B011-5875F491D046}"/>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7" name="Forma Livre: Forma 6">
            <a:extLst>
              <a:ext uri="{FF2B5EF4-FFF2-40B4-BE49-F238E27FC236}">
                <a16:creationId xmlns:a16="http://schemas.microsoft.com/office/drawing/2014/main" id="{9405DE94-CD20-B1FD-1DA9-CFBCEF30DA31}"/>
              </a:ext>
            </a:extLst>
          </p:cNvPr>
          <p:cNvSpPr/>
          <p:nvPr/>
        </p:nvSpPr>
        <p:spPr>
          <a:xfrm>
            <a:off x="547497" y="1741875"/>
            <a:ext cx="5084818" cy="2518840"/>
          </a:xfrm>
          <a:custGeom>
            <a:avLst/>
            <a:gdLst>
              <a:gd name="connsiteX0" fmla="*/ 0 w 5273848"/>
              <a:gd name="connsiteY0" fmla="*/ 0 h 1786058"/>
              <a:gd name="connsiteX1" fmla="*/ 5273848 w 5273848"/>
              <a:gd name="connsiteY1" fmla="*/ 0 h 1786058"/>
              <a:gd name="connsiteX2" fmla="*/ 5273848 w 5273848"/>
              <a:gd name="connsiteY2" fmla="*/ 1786058 h 1786058"/>
              <a:gd name="connsiteX3" fmla="*/ 0 w 5273848"/>
              <a:gd name="connsiteY3" fmla="*/ 1786058 h 1786058"/>
              <a:gd name="connsiteX4" fmla="*/ 0 w 5273848"/>
              <a:gd name="connsiteY4" fmla="*/ 0 h 17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1786058">
                <a:moveTo>
                  <a:pt x="0" y="0"/>
                </a:moveTo>
                <a:lnTo>
                  <a:pt x="5273848" y="0"/>
                </a:lnTo>
                <a:lnTo>
                  <a:pt x="5273848" y="1786058"/>
                </a:lnTo>
                <a:lnTo>
                  <a:pt x="0" y="1786058"/>
                </a:lnTo>
                <a:lnTo>
                  <a:pt x="0" y="0"/>
                </a:lnTo>
                <a:close/>
              </a:path>
            </a:pathLst>
          </a:custGeom>
          <a:solidFill>
            <a:schemeClr val="accent2">
              <a:lumMod val="75000"/>
            </a:schemeClr>
          </a:solidFill>
          <a:ln w="117475">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kern="1200" dirty="0"/>
              <a:t>Elisabeth M. G. De </a:t>
            </a:r>
            <a:r>
              <a:rPr lang="pt-BR" sz="2000" kern="1200" dirty="0" err="1"/>
              <a:t>Vries</a:t>
            </a:r>
            <a:r>
              <a:rPr lang="pt-BR" sz="2000" kern="1200" dirty="0"/>
              <a:t> et al. (2015)</a:t>
            </a:r>
          </a:p>
          <a:p>
            <a:pPr marL="0" lvl="0" indent="0" algn="ctr" defTabSz="889000">
              <a:lnSpc>
                <a:spcPct val="90000"/>
              </a:lnSpc>
              <a:spcBef>
                <a:spcPct val="0"/>
              </a:spcBef>
              <a:spcAft>
                <a:spcPct val="35000"/>
              </a:spcAft>
              <a:buNone/>
            </a:pPr>
            <a:r>
              <a:rPr lang="pt-BR" sz="2000" b="1" kern="1200" dirty="0"/>
              <a:t>Coorte holandesa </a:t>
            </a:r>
          </a:p>
          <a:p>
            <a:pPr marL="0" lvl="0" indent="0" algn="ctr" defTabSz="889000">
              <a:lnSpc>
                <a:spcPct val="90000"/>
              </a:lnSpc>
              <a:spcBef>
                <a:spcPct val="0"/>
              </a:spcBef>
              <a:spcAft>
                <a:spcPct val="35000"/>
              </a:spcAft>
              <a:buNone/>
            </a:pPr>
            <a:r>
              <a:rPr lang="pt-BR" sz="2000" kern="1200" dirty="0"/>
              <a:t>(n = 64) </a:t>
            </a:r>
          </a:p>
          <a:p>
            <a:pPr marL="0" lvl="0" indent="0" algn="ctr" defTabSz="889000">
              <a:lnSpc>
                <a:spcPct val="90000"/>
              </a:lnSpc>
              <a:spcBef>
                <a:spcPct val="0"/>
              </a:spcBef>
              <a:spcAft>
                <a:spcPct val="35000"/>
              </a:spcAft>
              <a:buNone/>
            </a:pPr>
            <a:r>
              <a:rPr lang="pt-BR" sz="2000" kern="1200" dirty="0"/>
              <a:t>Sistemas de Ludwig, </a:t>
            </a:r>
            <a:r>
              <a:rPr lang="pt-BR" sz="2000" kern="1200" dirty="0" err="1"/>
              <a:t>Ishak</a:t>
            </a:r>
            <a:r>
              <a:rPr lang="pt-BR" sz="2000" kern="1200" dirty="0"/>
              <a:t> e Nakanuma</a:t>
            </a:r>
            <a:endParaRPr lang="en-US" sz="2000" kern="1200" dirty="0"/>
          </a:p>
        </p:txBody>
      </p:sp>
      <p:sp>
        <p:nvSpPr>
          <p:cNvPr id="9" name="Forma Livre: Forma 8">
            <a:extLst>
              <a:ext uri="{FF2B5EF4-FFF2-40B4-BE49-F238E27FC236}">
                <a16:creationId xmlns:a16="http://schemas.microsoft.com/office/drawing/2014/main" id="{091E22EA-B718-941E-D0C6-79898ED4E4FA}"/>
              </a:ext>
            </a:extLst>
          </p:cNvPr>
          <p:cNvSpPr/>
          <p:nvPr/>
        </p:nvSpPr>
        <p:spPr>
          <a:xfrm>
            <a:off x="6559684" y="1741875"/>
            <a:ext cx="5084818" cy="2518840"/>
          </a:xfrm>
          <a:custGeom>
            <a:avLst/>
            <a:gdLst>
              <a:gd name="connsiteX0" fmla="*/ 0 w 5273848"/>
              <a:gd name="connsiteY0" fmla="*/ 0 h 1786058"/>
              <a:gd name="connsiteX1" fmla="*/ 5273848 w 5273848"/>
              <a:gd name="connsiteY1" fmla="*/ 0 h 1786058"/>
              <a:gd name="connsiteX2" fmla="*/ 5273848 w 5273848"/>
              <a:gd name="connsiteY2" fmla="*/ 1786058 h 1786058"/>
              <a:gd name="connsiteX3" fmla="*/ 0 w 5273848"/>
              <a:gd name="connsiteY3" fmla="*/ 1786058 h 1786058"/>
              <a:gd name="connsiteX4" fmla="*/ 0 w 5273848"/>
              <a:gd name="connsiteY4" fmla="*/ 0 h 17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1786058">
                <a:moveTo>
                  <a:pt x="0" y="0"/>
                </a:moveTo>
                <a:lnTo>
                  <a:pt x="5273848" y="0"/>
                </a:lnTo>
                <a:lnTo>
                  <a:pt x="5273848" y="1786058"/>
                </a:lnTo>
                <a:lnTo>
                  <a:pt x="0" y="1786058"/>
                </a:lnTo>
                <a:lnTo>
                  <a:pt x="0" y="0"/>
                </a:lnTo>
                <a:close/>
              </a:path>
            </a:pathLst>
          </a:custGeom>
          <a:solidFill>
            <a:schemeClr val="accent2">
              <a:lumMod val="75000"/>
            </a:schemeClr>
          </a:solidFill>
          <a:ln w="117475">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kern="1200" dirty="0"/>
              <a:t>Elisabeth M. G. De </a:t>
            </a:r>
            <a:r>
              <a:rPr lang="pt-BR" sz="2000" kern="1200" dirty="0" err="1"/>
              <a:t>Vries</a:t>
            </a:r>
            <a:r>
              <a:rPr lang="pt-BR" sz="2000" kern="1200" dirty="0"/>
              <a:t> et al. (2016)</a:t>
            </a:r>
          </a:p>
          <a:p>
            <a:pPr marL="0" lvl="0" indent="0" algn="ctr" defTabSz="889000">
              <a:lnSpc>
                <a:spcPct val="90000"/>
              </a:lnSpc>
              <a:spcBef>
                <a:spcPct val="0"/>
              </a:spcBef>
              <a:spcAft>
                <a:spcPct val="35000"/>
              </a:spcAft>
              <a:buNone/>
            </a:pPr>
            <a:r>
              <a:rPr lang="pt-BR" sz="2000" kern="1200" dirty="0"/>
              <a:t> </a:t>
            </a:r>
            <a:r>
              <a:rPr lang="pt-BR" sz="2000" b="1" kern="1200" dirty="0"/>
              <a:t>Coorte internacional </a:t>
            </a:r>
          </a:p>
          <a:p>
            <a:pPr marL="0" lvl="0" indent="0" algn="ctr" defTabSz="889000">
              <a:lnSpc>
                <a:spcPct val="90000"/>
              </a:lnSpc>
              <a:spcBef>
                <a:spcPct val="0"/>
              </a:spcBef>
              <a:spcAft>
                <a:spcPct val="35000"/>
              </a:spcAft>
              <a:buNone/>
            </a:pPr>
            <a:r>
              <a:rPr lang="pt-BR" sz="2000" kern="1200" dirty="0"/>
              <a:t>(6 países europeus, n = 137)</a:t>
            </a:r>
          </a:p>
          <a:p>
            <a:pPr marL="0" lvl="0" indent="0" algn="ctr" defTabSz="889000">
              <a:lnSpc>
                <a:spcPct val="90000"/>
              </a:lnSpc>
              <a:spcBef>
                <a:spcPct val="0"/>
              </a:spcBef>
              <a:spcAft>
                <a:spcPct val="35000"/>
              </a:spcAft>
              <a:buNone/>
            </a:pPr>
            <a:r>
              <a:rPr lang="pt-BR" sz="2000" kern="1200" dirty="0"/>
              <a:t>Sistemas de Ludwig, </a:t>
            </a:r>
            <a:r>
              <a:rPr lang="pt-BR" sz="2000" kern="1200" dirty="0" err="1"/>
              <a:t>Ishak</a:t>
            </a:r>
            <a:r>
              <a:rPr lang="pt-BR" sz="2000" kern="1200" dirty="0"/>
              <a:t> e Nakanuma</a:t>
            </a:r>
            <a:endParaRPr lang="en-US" sz="2000" kern="1200" dirty="0"/>
          </a:p>
        </p:txBody>
      </p:sp>
      <p:sp>
        <p:nvSpPr>
          <p:cNvPr id="11" name="Retângulo: Cantos Arredondados 10">
            <a:extLst>
              <a:ext uri="{FF2B5EF4-FFF2-40B4-BE49-F238E27FC236}">
                <a16:creationId xmlns:a16="http://schemas.microsoft.com/office/drawing/2014/main" id="{3ECC6439-FA90-7817-188D-3244116E5256}"/>
              </a:ext>
            </a:extLst>
          </p:cNvPr>
          <p:cNvSpPr/>
          <p:nvPr/>
        </p:nvSpPr>
        <p:spPr>
          <a:xfrm>
            <a:off x="6559684" y="7217959"/>
            <a:ext cx="5084818" cy="1177012"/>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algn="ctr" defTabSz="889000">
              <a:lnSpc>
                <a:spcPct val="90000"/>
              </a:lnSpc>
              <a:spcBef>
                <a:spcPct val="0"/>
              </a:spcBef>
              <a:spcAft>
                <a:spcPct val="15000"/>
              </a:spcAft>
            </a:pPr>
            <a:r>
              <a:rPr lang="pt-BR" sz="2400" kern="1200" dirty="0">
                <a:solidFill>
                  <a:schemeClr val="accent2">
                    <a:lumMod val="20000"/>
                    <a:lumOff val="80000"/>
                  </a:schemeClr>
                </a:solidFill>
              </a:rPr>
              <a:t>Maior </a:t>
            </a:r>
            <a:r>
              <a:rPr lang="pt-BR" sz="2400" b="1" kern="1200" dirty="0">
                <a:solidFill>
                  <a:schemeClr val="accent2">
                    <a:lumMod val="20000"/>
                    <a:lumOff val="80000"/>
                  </a:schemeClr>
                </a:solidFill>
              </a:rPr>
              <a:t>reprodutibilidade</a:t>
            </a:r>
            <a:r>
              <a:rPr lang="pt-BR" sz="2400" kern="1200" dirty="0">
                <a:solidFill>
                  <a:schemeClr val="accent2">
                    <a:lumMod val="20000"/>
                    <a:lumOff val="80000"/>
                  </a:schemeClr>
                </a:solidFill>
              </a:rPr>
              <a:t> do escore de Nakanuma</a:t>
            </a:r>
          </a:p>
        </p:txBody>
      </p:sp>
      <p:sp>
        <p:nvSpPr>
          <p:cNvPr id="14" name="Retângulo: Cantos Arredondados 13">
            <a:extLst>
              <a:ext uri="{FF2B5EF4-FFF2-40B4-BE49-F238E27FC236}">
                <a16:creationId xmlns:a16="http://schemas.microsoft.com/office/drawing/2014/main" id="{BB6519BB-EDFC-B6D5-837E-2F72906F9593}"/>
              </a:ext>
            </a:extLst>
          </p:cNvPr>
          <p:cNvSpPr/>
          <p:nvPr/>
        </p:nvSpPr>
        <p:spPr>
          <a:xfrm>
            <a:off x="6559684" y="9482393"/>
            <a:ext cx="5084818" cy="1177012"/>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algn="ctr" defTabSz="889000">
              <a:lnSpc>
                <a:spcPct val="90000"/>
              </a:lnSpc>
              <a:spcBef>
                <a:spcPct val="0"/>
              </a:spcBef>
              <a:spcAft>
                <a:spcPct val="15000"/>
              </a:spcAft>
            </a:pPr>
            <a:r>
              <a:rPr lang="pt-BR" sz="2400" kern="1200" dirty="0">
                <a:solidFill>
                  <a:schemeClr val="accent2">
                    <a:lumMod val="20000"/>
                    <a:lumOff val="80000"/>
                  </a:schemeClr>
                </a:solidFill>
              </a:rPr>
              <a:t>Nakanuma </a:t>
            </a:r>
            <a:r>
              <a:rPr lang="pt-BR" sz="2400" kern="1200" dirty="0">
                <a:solidFill>
                  <a:schemeClr val="accent2">
                    <a:lumMod val="20000"/>
                    <a:lumOff val="80000"/>
                  </a:schemeClr>
                </a:solidFill>
                <a:sym typeface="Wingdings" panose="05000000000000000000" pitchFamily="2" charset="2"/>
              </a:rPr>
              <a:t></a:t>
            </a:r>
            <a:r>
              <a:rPr lang="pt-BR" sz="2400" kern="1200" dirty="0">
                <a:solidFill>
                  <a:schemeClr val="accent2">
                    <a:lumMod val="20000"/>
                    <a:lumOff val="80000"/>
                  </a:schemeClr>
                </a:solidFill>
              </a:rPr>
              <a:t> </a:t>
            </a:r>
            <a:r>
              <a:rPr lang="pt-BR" sz="2400" b="1" kern="1200" dirty="0">
                <a:solidFill>
                  <a:schemeClr val="accent2">
                    <a:lumMod val="20000"/>
                    <a:lumOff val="80000"/>
                  </a:schemeClr>
                </a:solidFill>
              </a:rPr>
              <a:t>único</a:t>
            </a:r>
            <a:r>
              <a:rPr lang="pt-BR" sz="2400" kern="1200" dirty="0">
                <a:solidFill>
                  <a:schemeClr val="accent2">
                    <a:lumMod val="20000"/>
                    <a:lumOff val="80000"/>
                  </a:schemeClr>
                </a:solidFill>
              </a:rPr>
              <a:t> associado com a </a:t>
            </a:r>
            <a:r>
              <a:rPr lang="pt-BR" sz="2400" b="1" kern="1200" dirty="0">
                <a:solidFill>
                  <a:schemeClr val="accent2">
                    <a:lumMod val="20000"/>
                    <a:lumOff val="80000"/>
                  </a:schemeClr>
                </a:solidFill>
              </a:rPr>
              <a:t>morte</a:t>
            </a:r>
            <a:r>
              <a:rPr lang="pt-BR" sz="2400" kern="1200" dirty="0">
                <a:solidFill>
                  <a:schemeClr val="accent2">
                    <a:lumMod val="20000"/>
                    <a:lumOff val="80000"/>
                  </a:schemeClr>
                </a:solidFill>
              </a:rPr>
              <a:t> relacionada à CEP</a:t>
            </a:r>
          </a:p>
        </p:txBody>
      </p:sp>
    </p:spTree>
    <p:extLst>
      <p:ext uri="{BB962C8B-B14F-4D97-AF65-F5344CB8AC3E}">
        <p14:creationId xmlns:p14="http://schemas.microsoft.com/office/powerpoint/2010/main" val="276972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97B6-980F-B556-ECA7-D95168BD1F43}"/>
              </a:ext>
            </a:extLst>
          </p:cNvPr>
          <p:cNvSpPr>
            <a:spLocks noGrp="1"/>
          </p:cNvSpPr>
          <p:nvPr>
            <p:ph type="title"/>
          </p:nvPr>
        </p:nvSpPr>
        <p:spPr/>
        <p:txBody>
          <a:bodyPr>
            <a:normAutofit/>
          </a:bodyPr>
          <a:lstStyle/>
          <a:p>
            <a:r>
              <a:rPr lang="en-US" sz="3600" dirty="0">
                <a:solidFill>
                  <a:schemeClr val="accent2"/>
                </a:solidFill>
              </a:rPr>
              <a:t>ESCORES HISTOL</a:t>
            </a:r>
            <a:r>
              <a:rPr lang="pt-BR" sz="3600" dirty="0">
                <a:solidFill>
                  <a:schemeClr val="accent2"/>
                </a:solidFill>
              </a:rPr>
              <a:t>ÓGICOS NA CEP</a:t>
            </a:r>
          </a:p>
        </p:txBody>
      </p:sp>
      <p:sp>
        <p:nvSpPr>
          <p:cNvPr id="8" name="Forma Livre: Forma 7">
            <a:extLst>
              <a:ext uri="{FF2B5EF4-FFF2-40B4-BE49-F238E27FC236}">
                <a16:creationId xmlns:a16="http://schemas.microsoft.com/office/drawing/2014/main" id="{9807D42D-E298-46D3-3F3E-6170C1C1E246}"/>
              </a:ext>
            </a:extLst>
          </p:cNvPr>
          <p:cNvSpPr/>
          <p:nvPr/>
        </p:nvSpPr>
        <p:spPr>
          <a:xfrm>
            <a:off x="547497" y="4435813"/>
            <a:ext cx="5084818" cy="1694724"/>
          </a:xfrm>
          <a:custGeom>
            <a:avLst/>
            <a:gdLst>
              <a:gd name="connsiteX0" fmla="*/ 0 w 5273848"/>
              <a:gd name="connsiteY0" fmla="*/ 0 h 2602603"/>
              <a:gd name="connsiteX1" fmla="*/ 5273848 w 5273848"/>
              <a:gd name="connsiteY1" fmla="*/ 0 h 2602603"/>
              <a:gd name="connsiteX2" fmla="*/ 5273848 w 5273848"/>
              <a:gd name="connsiteY2" fmla="*/ 2602603 h 2602603"/>
              <a:gd name="connsiteX3" fmla="*/ 0 w 5273848"/>
              <a:gd name="connsiteY3" fmla="*/ 2602603 h 2602603"/>
              <a:gd name="connsiteX4" fmla="*/ 0 w 5273848"/>
              <a:gd name="connsiteY4" fmla="*/ 0 h 260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2602603">
                <a:moveTo>
                  <a:pt x="0" y="0"/>
                </a:moveTo>
                <a:lnTo>
                  <a:pt x="5273848" y="0"/>
                </a:lnTo>
                <a:lnTo>
                  <a:pt x="5273848" y="2602603"/>
                </a:lnTo>
                <a:lnTo>
                  <a:pt x="0" y="2602603"/>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324000" rIns="324000" bIns="324000" numCol="1" spcCol="1270" anchor="ctr" anchorCtr="0">
            <a:noAutofit/>
          </a:bodyPr>
          <a:lstStyle/>
          <a:p>
            <a:pPr marL="0" lvl="1" algn="l" defTabSz="889000">
              <a:lnSpc>
                <a:spcPct val="90000"/>
              </a:lnSpc>
              <a:spcBef>
                <a:spcPct val="0"/>
              </a:spcBef>
              <a:spcAft>
                <a:spcPct val="15000"/>
              </a:spcAft>
            </a:pPr>
            <a:r>
              <a:rPr lang="pt-BR" sz="2000" kern="1200" dirty="0"/>
              <a:t>Associação entre estadiamento e sobrevida livre de transplante hepático</a:t>
            </a:r>
            <a:endParaRPr lang="en-US" sz="2000" kern="1200" dirty="0"/>
          </a:p>
        </p:txBody>
      </p:sp>
      <p:sp>
        <p:nvSpPr>
          <p:cNvPr id="10" name="Forma Livre: Forma 9">
            <a:extLst>
              <a:ext uri="{FF2B5EF4-FFF2-40B4-BE49-F238E27FC236}">
                <a16:creationId xmlns:a16="http://schemas.microsoft.com/office/drawing/2014/main" id="{45EA0A08-B4F1-235B-A858-3078DCCED42E}"/>
              </a:ext>
            </a:extLst>
          </p:cNvPr>
          <p:cNvSpPr/>
          <p:nvPr/>
        </p:nvSpPr>
        <p:spPr>
          <a:xfrm>
            <a:off x="6559684" y="1957269"/>
            <a:ext cx="5084818" cy="1694724"/>
          </a:xfrm>
          <a:custGeom>
            <a:avLst/>
            <a:gdLst>
              <a:gd name="connsiteX0" fmla="*/ 0 w 5273848"/>
              <a:gd name="connsiteY0" fmla="*/ 0 h 2602603"/>
              <a:gd name="connsiteX1" fmla="*/ 5273848 w 5273848"/>
              <a:gd name="connsiteY1" fmla="*/ 0 h 2602603"/>
              <a:gd name="connsiteX2" fmla="*/ 5273848 w 5273848"/>
              <a:gd name="connsiteY2" fmla="*/ 2602603 h 2602603"/>
              <a:gd name="connsiteX3" fmla="*/ 0 w 5273848"/>
              <a:gd name="connsiteY3" fmla="*/ 2602603 h 2602603"/>
              <a:gd name="connsiteX4" fmla="*/ 0 w 5273848"/>
              <a:gd name="connsiteY4" fmla="*/ 0 h 260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2602603">
                <a:moveTo>
                  <a:pt x="0" y="0"/>
                </a:moveTo>
                <a:lnTo>
                  <a:pt x="5273848" y="0"/>
                </a:lnTo>
                <a:lnTo>
                  <a:pt x="5273848" y="2602603"/>
                </a:lnTo>
                <a:lnTo>
                  <a:pt x="0" y="2602603"/>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324000" rIns="324000" bIns="324000" numCol="1" spcCol="1270" anchor="ctr" anchorCtr="0">
            <a:noAutofit/>
          </a:bodyPr>
          <a:lstStyle/>
          <a:p>
            <a:pPr marL="0" lvl="1" algn="l" defTabSz="889000">
              <a:lnSpc>
                <a:spcPct val="90000"/>
              </a:lnSpc>
              <a:spcBef>
                <a:spcPct val="0"/>
              </a:spcBef>
              <a:spcAft>
                <a:spcPct val="15000"/>
              </a:spcAft>
            </a:pPr>
            <a:r>
              <a:rPr lang="pt-BR" sz="2000" kern="1200" dirty="0"/>
              <a:t>Associação de todos os sistemas com transplante hepático e desenvolvimento de eventos relacionados à cirrose</a:t>
            </a:r>
            <a:endParaRPr lang="en-US" sz="2000" kern="1200" dirty="0"/>
          </a:p>
        </p:txBody>
      </p:sp>
      <p:sp>
        <p:nvSpPr>
          <p:cNvPr id="4" name="Espaço Reservado para Texto 15">
            <a:extLst>
              <a:ext uri="{FF2B5EF4-FFF2-40B4-BE49-F238E27FC236}">
                <a16:creationId xmlns:a16="http://schemas.microsoft.com/office/drawing/2014/main" id="{58B0E22D-8090-82DF-B011-5875F491D046}"/>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7" name="Forma Livre: Forma 6">
            <a:extLst>
              <a:ext uri="{FF2B5EF4-FFF2-40B4-BE49-F238E27FC236}">
                <a16:creationId xmlns:a16="http://schemas.microsoft.com/office/drawing/2014/main" id="{9405DE94-CD20-B1FD-1DA9-CFBCEF30DA31}"/>
              </a:ext>
            </a:extLst>
          </p:cNvPr>
          <p:cNvSpPr/>
          <p:nvPr/>
        </p:nvSpPr>
        <p:spPr>
          <a:xfrm>
            <a:off x="547497" y="1741875"/>
            <a:ext cx="5084818" cy="2518840"/>
          </a:xfrm>
          <a:custGeom>
            <a:avLst/>
            <a:gdLst>
              <a:gd name="connsiteX0" fmla="*/ 0 w 5273848"/>
              <a:gd name="connsiteY0" fmla="*/ 0 h 1786058"/>
              <a:gd name="connsiteX1" fmla="*/ 5273848 w 5273848"/>
              <a:gd name="connsiteY1" fmla="*/ 0 h 1786058"/>
              <a:gd name="connsiteX2" fmla="*/ 5273848 w 5273848"/>
              <a:gd name="connsiteY2" fmla="*/ 1786058 h 1786058"/>
              <a:gd name="connsiteX3" fmla="*/ 0 w 5273848"/>
              <a:gd name="connsiteY3" fmla="*/ 1786058 h 1786058"/>
              <a:gd name="connsiteX4" fmla="*/ 0 w 5273848"/>
              <a:gd name="connsiteY4" fmla="*/ 0 h 17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1786058">
                <a:moveTo>
                  <a:pt x="0" y="0"/>
                </a:moveTo>
                <a:lnTo>
                  <a:pt x="5273848" y="0"/>
                </a:lnTo>
                <a:lnTo>
                  <a:pt x="5273848" y="1786058"/>
                </a:lnTo>
                <a:lnTo>
                  <a:pt x="0" y="1786058"/>
                </a:lnTo>
                <a:lnTo>
                  <a:pt x="0" y="0"/>
                </a:lnTo>
                <a:close/>
              </a:path>
            </a:pathLst>
          </a:custGeom>
          <a:solidFill>
            <a:schemeClr val="accent2">
              <a:lumMod val="75000"/>
            </a:schemeClr>
          </a:solidFill>
          <a:ln w="117475">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kern="1200" dirty="0"/>
              <a:t>Elisabeth M. G. De </a:t>
            </a:r>
            <a:r>
              <a:rPr lang="pt-BR" sz="2000" kern="1200" dirty="0" err="1"/>
              <a:t>Vries</a:t>
            </a:r>
            <a:r>
              <a:rPr lang="pt-BR" sz="2000" kern="1200" dirty="0"/>
              <a:t> et al. (2015)</a:t>
            </a:r>
          </a:p>
          <a:p>
            <a:pPr marL="0" lvl="0" indent="0" algn="ctr" defTabSz="889000">
              <a:lnSpc>
                <a:spcPct val="90000"/>
              </a:lnSpc>
              <a:spcBef>
                <a:spcPct val="0"/>
              </a:spcBef>
              <a:spcAft>
                <a:spcPct val="35000"/>
              </a:spcAft>
              <a:buNone/>
            </a:pPr>
            <a:r>
              <a:rPr lang="pt-BR" sz="2000" b="1" kern="1200" dirty="0"/>
              <a:t>Coorte holandesa </a:t>
            </a:r>
          </a:p>
          <a:p>
            <a:pPr marL="0" lvl="0" indent="0" algn="ctr" defTabSz="889000">
              <a:lnSpc>
                <a:spcPct val="90000"/>
              </a:lnSpc>
              <a:spcBef>
                <a:spcPct val="0"/>
              </a:spcBef>
              <a:spcAft>
                <a:spcPct val="35000"/>
              </a:spcAft>
              <a:buNone/>
            </a:pPr>
            <a:r>
              <a:rPr lang="pt-BR" sz="2000" kern="1200" dirty="0"/>
              <a:t>(n = 64) </a:t>
            </a:r>
          </a:p>
          <a:p>
            <a:pPr marL="0" lvl="0" indent="0" algn="ctr" defTabSz="889000">
              <a:lnSpc>
                <a:spcPct val="90000"/>
              </a:lnSpc>
              <a:spcBef>
                <a:spcPct val="0"/>
              </a:spcBef>
              <a:spcAft>
                <a:spcPct val="35000"/>
              </a:spcAft>
              <a:buNone/>
            </a:pPr>
            <a:r>
              <a:rPr lang="pt-BR" sz="2000" kern="1200" dirty="0"/>
              <a:t>Sistemas de Ludwig, </a:t>
            </a:r>
            <a:r>
              <a:rPr lang="pt-BR" sz="2000" kern="1200" dirty="0" err="1"/>
              <a:t>Ishak</a:t>
            </a:r>
            <a:r>
              <a:rPr lang="pt-BR" sz="2000" kern="1200" dirty="0"/>
              <a:t> e Nakanuma</a:t>
            </a:r>
            <a:endParaRPr lang="en-US" sz="2000" kern="1200" dirty="0"/>
          </a:p>
        </p:txBody>
      </p:sp>
      <p:sp>
        <p:nvSpPr>
          <p:cNvPr id="9" name="Forma Livre: Forma 8">
            <a:extLst>
              <a:ext uri="{FF2B5EF4-FFF2-40B4-BE49-F238E27FC236}">
                <a16:creationId xmlns:a16="http://schemas.microsoft.com/office/drawing/2014/main" id="{091E22EA-B718-941E-D0C6-79898ED4E4FA}"/>
              </a:ext>
            </a:extLst>
          </p:cNvPr>
          <p:cNvSpPr/>
          <p:nvPr/>
        </p:nvSpPr>
        <p:spPr>
          <a:xfrm>
            <a:off x="6465113" y="-1056118"/>
            <a:ext cx="5273960" cy="2718660"/>
          </a:xfrm>
          <a:custGeom>
            <a:avLst/>
            <a:gdLst>
              <a:gd name="connsiteX0" fmla="*/ 0 w 5273848"/>
              <a:gd name="connsiteY0" fmla="*/ 0 h 1786058"/>
              <a:gd name="connsiteX1" fmla="*/ 5273848 w 5273848"/>
              <a:gd name="connsiteY1" fmla="*/ 0 h 1786058"/>
              <a:gd name="connsiteX2" fmla="*/ 5273848 w 5273848"/>
              <a:gd name="connsiteY2" fmla="*/ 1786058 h 1786058"/>
              <a:gd name="connsiteX3" fmla="*/ 0 w 5273848"/>
              <a:gd name="connsiteY3" fmla="*/ 1786058 h 1786058"/>
              <a:gd name="connsiteX4" fmla="*/ 0 w 5273848"/>
              <a:gd name="connsiteY4" fmla="*/ 0 h 17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848" h="1786058">
                <a:moveTo>
                  <a:pt x="0" y="0"/>
                </a:moveTo>
                <a:lnTo>
                  <a:pt x="5273848" y="0"/>
                </a:lnTo>
                <a:lnTo>
                  <a:pt x="5273848" y="1786058"/>
                </a:lnTo>
                <a:lnTo>
                  <a:pt x="0" y="1786058"/>
                </a:lnTo>
                <a:lnTo>
                  <a:pt x="0" y="0"/>
                </a:lnTo>
                <a:close/>
              </a:path>
            </a:pathLst>
          </a:custGeom>
          <a:solidFill>
            <a:schemeClr val="accent2">
              <a:lumMod val="75000"/>
            </a:schemeClr>
          </a:solidFill>
          <a:ln w="117475">
            <a:solidFill>
              <a:schemeClr val="accent2">
                <a:lumMod val="60000"/>
                <a:lumOff val="40000"/>
              </a:schemeClr>
            </a:solidFill>
          </a:ln>
          <a:effectLst>
            <a:outerShdw blurRad="228600" dist="190500" dir="5400000" algn="t" rotWithShape="0">
              <a:prstClr val="black">
                <a:alpha val="31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kern="1200" dirty="0"/>
              <a:t>Elisabeth M. G. De </a:t>
            </a:r>
            <a:r>
              <a:rPr lang="pt-BR" sz="2000" kern="1200" dirty="0" err="1"/>
              <a:t>Vries</a:t>
            </a:r>
            <a:r>
              <a:rPr lang="pt-BR" sz="2000" kern="1200" dirty="0"/>
              <a:t> et al. (2016)</a:t>
            </a:r>
          </a:p>
          <a:p>
            <a:pPr marL="0" lvl="0" indent="0" algn="ctr" defTabSz="889000">
              <a:lnSpc>
                <a:spcPct val="90000"/>
              </a:lnSpc>
              <a:spcBef>
                <a:spcPct val="0"/>
              </a:spcBef>
              <a:spcAft>
                <a:spcPct val="35000"/>
              </a:spcAft>
              <a:buNone/>
            </a:pPr>
            <a:r>
              <a:rPr lang="pt-BR" sz="2000" kern="1200" dirty="0"/>
              <a:t> </a:t>
            </a:r>
            <a:r>
              <a:rPr lang="pt-BR" sz="2000" b="1" kern="1200" dirty="0"/>
              <a:t>Coorte internacional </a:t>
            </a:r>
          </a:p>
          <a:p>
            <a:pPr marL="0" lvl="0" indent="0" algn="ctr" defTabSz="889000">
              <a:lnSpc>
                <a:spcPct val="90000"/>
              </a:lnSpc>
              <a:spcBef>
                <a:spcPct val="0"/>
              </a:spcBef>
              <a:spcAft>
                <a:spcPct val="35000"/>
              </a:spcAft>
              <a:buNone/>
            </a:pPr>
            <a:r>
              <a:rPr lang="pt-BR" sz="2000" kern="1200" dirty="0"/>
              <a:t>(6 países europeus, n = 137)</a:t>
            </a:r>
          </a:p>
          <a:p>
            <a:pPr marL="0" lvl="0" indent="0" algn="ctr" defTabSz="889000">
              <a:lnSpc>
                <a:spcPct val="90000"/>
              </a:lnSpc>
              <a:spcBef>
                <a:spcPct val="0"/>
              </a:spcBef>
              <a:spcAft>
                <a:spcPct val="35000"/>
              </a:spcAft>
              <a:buNone/>
            </a:pPr>
            <a:r>
              <a:rPr lang="pt-BR" sz="2000" kern="1200" dirty="0"/>
              <a:t>Sistemas de Ludwig, </a:t>
            </a:r>
            <a:r>
              <a:rPr lang="pt-BR" sz="2000" kern="1200" dirty="0" err="1"/>
              <a:t>Ishak</a:t>
            </a:r>
            <a:r>
              <a:rPr lang="pt-BR" sz="2000" kern="1200" dirty="0"/>
              <a:t> e Nakanuma</a:t>
            </a:r>
            <a:endParaRPr lang="en-US" sz="2000" kern="1200" dirty="0"/>
          </a:p>
        </p:txBody>
      </p:sp>
      <p:sp>
        <p:nvSpPr>
          <p:cNvPr id="11" name="Retângulo: Cantos Arredondados 10">
            <a:extLst>
              <a:ext uri="{FF2B5EF4-FFF2-40B4-BE49-F238E27FC236}">
                <a16:creationId xmlns:a16="http://schemas.microsoft.com/office/drawing/2014/main" id="{3ECC6439-FA90-7817-188D-3244116E5256}"/>
              </a:ext>
            </a:extLst>
          </p:cNvPr>
          <p:cNvSpPr/>
          <p:nvPr/>
        </p:nvSpPr>
        <p:spPr>
          <a:xfrm>
            <a:off x="6559684" y="3514751"/>
            <a:ext cx="5084818" cy="1177012"/>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algn="ctr" defTabSz="889000">
              <a:lnSpc>
                <a:spcPct val="90000"/>
              </a:lnSpc>
              <a:spcBef>
                <a:spcPct val="0"/>
              </a:spcBef>
              <a:spcAft>
                <a:spcPct val="15000"/>
              </a:spcAft>
            </a:pPr>
            <a:r>
              <a:rPr lang="pt-BR" sz="2400" kern="1200" dirty="0">
                <a:solidFill>
                  <a:schemeClr val="accent2">
                    <a:lumMod val="20000"/>
                    <a:lumOff val="80000"/>
                  </a:schemeClr>
                </a:solidFill>
              </a:rPr>
              <a:t>Maior </a:t>
            </a:r>
            <a:r>
              <a:rPr lang="pt-BR" sz="2400" b="1" kern="1200" dirty="0">
                <a:solidFill>
                  <a:schemeClr val="accent2">
                    <a:lumMod val="20000"/>
                    <a:lumOff val="80000"/>
                  </a:schemeClr>
                </a:solidFill>
              </a:rPr>
              <a:t>reprodutibilidade</a:t>
            </a:r>
            <a:r>
              <a:rPr lang="pt-BR" sz="2400" kern="1200" dirty="0">
                <a:solidFill>
                  <a:schemeClr val="accent2">
                    <a:lumMod val="20000"/>
                    <a:lumOff val="80000"/>
                  </a:schemeClr>
                </a:solidFill>
              </a:rPr>
              <a:t> do escore de Nakanuma</a:t>
            </a:r>
          </a:p>
        </p:txBody>
      </p:sp>
      <p:sp>
        <p:nvSpPr>
          <p:cNvPr id="14" name="Retângulo: Cantos Arredondados 13">
            <a:extLst>
              <a:ext uri="{FF2B5EF4-FFF2-40B4-BE49-F238E27FC236}">
                <a16:creationId xmlns:a16="http://schemas.microsoft.com/office/drawing/2014/main" id="{BB6519BB-EDFC-B6D5-837E-2F72906F9593}"/>
              </a:ext>
            </a:extLst>
          </p:cNvPr>
          <p:cNvSpPr/>
          <p:nvPr/>
        </p:nvSpPr>
        <p:spPr>
          <a:xfrm>
            <a:off x="6559684" y="4953525"/>
            <a:ext cx="5084818" cy="1177012"/>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algn="ctr" defTabSz="889000">
              <a:lnSpc>
                <a:spcPct val="90000"/>
              </a:lnSpc>
              <a:spcBef>
                <a:spcPct val="0"/>
              </a:spcBef>
              <a:spcAft>
                <a:spcPct val="15000"/>
              </a:spcAft>
            </a:pPr>
            <a:r>
              <a:rPr lang="pt-BR" sz="2400" kern="1200" dirty="0">
                <a:solidFill>
                  <a:schemeClr val="accent2">
                    <a:lumMod val="20000"/>
                    <a:lumOff val="80000"/>
                  </a:schemeClr>
                </a:solidFill>
              </a:rPr>
              <a:t>Nakanuma </a:t>
            </a:r>
            <a:r>
              <a:rPr lang="pt-BR" sz="2400" kern="1200" dirty="0">
                <a:solidFill>
                  <a:schemeClr val="accent2">
                    <a:lumMod val="20000"/>
                    <a:lumOff val="80000"/>
                  </a:schemeClr>
                </a:solidFill>
                <a:sym typeface="Wingdings" panose="05000000000000000000" pitchFamily="2" charset="2"/>
              </a:rPr>
              <a:t></a:t>
            </a:r>
            <a:r>
              <a:rPr lang="pt-BR" sz="2400" kern="1200" dirty="0">
                <a:solidFill>
                  <a:schemeClr val="accent2">
                    <a:lumMod val="20000"/>
                    <a:lumOff val="80000"/>
                  </a:schemeClr>
                </a:solidFill>
              </a:rPr>
              <a:t> </a:t>
            </a:r>
            <a:r>
              <a:rPr lang="pt-BR" sz="2400" b="1" kern="1200" dirty="0">
                <a:solidFill>
                  <a:schemeClr val="accent2">
                    <a:lumMod val="20000"/>
                    <a:lumOff val="80000"/>
                  </a:schemeClr>
                </a:solidFill>
              </a:rPr>
              <a:t>único</a:t>
            </a:r>
            <a:r>
              <a:rPr lang="pt-BR" sz="2400" kern="1200" dirty="0">
                <a:solidFill>
                  <a:schemeClr val="accent2">
                    <a:lumMod val="20000"/>
                    <a:lumOff val="80000"/>
                  </a:schemeClr>
                </a:solidFill>
              </a:rPr>
              <a:t> associado com a </a:t>
            </a:r>
            <a:r>
              <a:rPr lang="pt-BR" sz="2400" b="1" kern="1200" dirty="0">
                <a:solidFill>
                  <a:schemeClr val="accent2">
                    <a:lumMod val="20000"/>
                    <a:lumOff val="80000"/>
                  </a:schemeClr>
                </a:solidFill>
              </a:rPr>
              <a:t>morte</a:t>
            </a:r>
            <a:r>
              <a:rPr lang="pt-BR" sz="2400" kern="1200" dirty="0">
                <a:solidFill>
                  <a:schemeClr val="accent2">
                    <a:lumMod val="20000"/>
                    <a:lumOff val="80000"/>
                  </a:schemeClr>
                </a:solidFill>
              </a:rPr>
              <a:t> relacionada à CEP</a:t>
            </a:r>
          </a:p>
        </p:txBody>
      </p:sp>
    </p:spTree>
    <p:extLst>
      <p:ext uri="{BB962C8B-B14F-4D97-AF65-F5344CB8AC3E}">
        <p14:creationId xmlns:p14="http://schemas.microsoft.com/office/powerpoint/2010/main" val="2772214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11013-750E-F697-E8E3-560A94B3B969}"/>
              </a:ext>
            </a:extLst>
          </p:cNvPr>
          <p:cNvSpPr>
            <a:spLocks noGrp="1"/>
          </p:cNvSpPr>
          <p:nvPr>
            <p:ph idx="1"/>
          </p:nvPr>
        </p:nvSpPr>
        <p:spPr>
          <a:xfrm>
            <a:off x="0" y="0"/>
            <a:ext cx="12192000" cy="6858000"/>
          </a:xfrm>
          <a:solidFill>
            <a:schemeClr val="bg2">
              <a:lumMod val="25000"/>
            </a:schemeClr>
          </a:solidFill>
          <a:ln w="117475">
            <a:noFill/>
            <a:miter lim="800000"/>
          </a:ln>
          <a:effectLst>
            <a:outerShdw blurRad="127000" dist="114300" dir="5400000" algn="t" rotWithShape="0">
              <a:prstClr val="black">
                <a:alpha val="18000"/>
              </a:prstClr>
            </a:outerShdw>
          </a:effectLst>
        </p:spPr>
        <p:txBody>
          <a:bodyPr lIns="612000" tIns="108000" rIns="612000" bIns="108000" anchor="ctr"/>
          <a:lstStyle/>
          <a:p>
            <a:pPr marL="0" indent="0" algn="ctr">
              <a:buNone/>
            </a:pPr>
            <a:endParaRPr lang="pt-BR" dirty="0">
              <a:solidFill>
                <a:schemeClr val="tx2">
                  <a:lumMod val="20000"/>
                  <a:lumOff val="80000"/>
                </a:schemeClr>
              </a:solidFill>
            </a:endParaRPr>
          </a:p>
        </p:txBody>
      </p:sp>
      <p:sp>
        <p:nvSpPr>
          <p:cNvPr id="4" name="Espaço Reservado para Texto 15">
            <a:extLst>
              <a:ext uri="{FF2B5EF4-FFF2-40B4-BE49-F238E27FC236}">
                <a16:creationId xmlns:a16="http://schemas.microsoft.com/office/drawing/2014/main" id="{735758F1-1130-502D-D7E2-3E7C42E0F2EB}"/>
              </a:ext>
            </a:extLst>
          </p:cNvPr>
          <p:cNvSpPr>
            <a:spLocks noGrp="1"/>
          </p:cNvSpPr>
          <p:nvPr>
            <p:ph type="body" sz="quarter" idx="13"/>
          </p:nvPr>
        </p:nvSpPr>
        <p:spPr>
          <a:xfrm>
            <a:off x="452438" y="76200"/>
            <a:ext cx="11287125" cy="227012"/>
          </a:xfrm>
        </p:spPr>
        <p:txBody>
          <a:bodyPr/>
          <a:lstStyle/>
          <a:p>
            <a:r>
              <a:rPr lang="pt-BR" dirty="0"/>
              <a:t>1 | 2. OBJETIVOS | 3 | 4 | 5 | 6</a:t>
            </a:r>
          </a:p>
        </p:txBody>
      </p:sp>
      <p:cxnSp>
        <p:nvCxnSpPr>
          <p:cNvPr id="9" name="Conector reto 8">
            <a:extLst>
              <a:ext uri="{FF2B5EF4-FFF2-40B4-BE49-F238E27FC236}">
                <a16:creationId xmlns:a16="http://schemas.microsoft.com/office/drawing/2014/main" id="{947E3514-7A94-174D-764A-1EFD6160C777}"/>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99D082B6-4ED8-5C82-B708-6E10F1243DC6}"/>
              </a:ext>
            </a:extLst>
          </p:cNvPr>
          <p:cNvSpPr txBox="1"/>
          <p:nvPr/>
        </p:nvSpPr>
        <p:spPr>
          <a:xfrm>
            <a:off x="4173038" y="2463224"/>
            <a:ext cx="3845925" cy="707886"/>
          </a:xfrm>
          <a:prstGeom prst="rect">
            <a:avLst/>
          </a:prstGeom>
          <a:noFill/>
        </p:spPr>
        <p:txBody>
          <a:bodyPr wrap="none" rtlCol="0">
            <a:spAutoFit/>
          </a:bodyPr>
          <a:lstStyle/>
          <a:p>
            <a:pPr algn="ctr"/>
            <a:r>
              <a:rPr lang="pt-BR" sz="4000" spc="600" dirty="0">
                <a:solidFill>
                  <a:schemeClr val="bg2">
                    <a:lumMod val="75000"/>
                  </a:schemeClr>
                </a:solidFill>
              </a:rPr>
              <a:t>OBJETIVOS</a:t>
            </a:r>
          </a:p>
        </p:txBody>
      </p:sp>
    </p:spTree>
    <p:extLst>
      <p:ext uri="{BB962C8B-B14F-4D97-AF65-F5344CB8AC3E}">
        <p14:creationId xmlns:p14="http://schemas.microsoft.com/office/powerpoint/2010/main" val="410297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223F56-925F-AC88-2CA8-6A8EA0D01ED1}"/>
              </a:ext>
            </a:extLst>
          </p:cNvPr>
          <p:cNvSpPr txBox="1">
            <a:spLocks/>
          </p:cNvSpPr>
          <p:nvPr/>
        </p:nvSpPr>
        <p:spPr>
          <a:xfrm>
            <a:off x="12192000" y="0"/>
            <a:ext cx="6096000" cy="6857999"/>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dirty="0">
                <a:solidFill>
                  <a:schemeClr val="bg2">
                    <a:lumMod val="75000"/>
                  </a:schemeClr>
                </a:solidFill>
              </a:rPr>
              <a:t>Correlacionar</a:t>
            </a:r>
            <a:r>
              <a:rPr lang="pt-BR" dirty="0">
                <a:solidFill>
                  <a:schemeClr val="bg2">
                    <a:lumMod val="75000"/>
                  </a:schemeClr>
                </a:solidFill>
              </a:rPr>
              <a:t> os parâmetros do escore de Nakanuma com parâmetros </a:t>
            </a:r>
            <a:r>
              <a:rPr lang="pt-BR" b="1" dirty="0">
                <a:solidFill>
                  <a:schemeClr val="bg2">
                    <a:lumMod val="75000"/>
                  </a:schemeClr>
                </a:solidFill>
              </a:rPr>
              <a:t>clínicos</a:t>
            </a:r>
            <a:r>
              <a:rPr lang="pt-BR" dirty="0">
                <a:solidFill>
                  <a:schemeClr val="bg2">
                    <a:lumMod val="75000"/>
                  </a:schemeClr>
                </a:solidFill>
              </a:rPr>
              <a:t> (idade,  sexo e forma clínica) e </a:t>
            </a:r>
            <a:r>
              <a:rPr lang="pt-BR" b="1" dirty="0">
                <a:solidFill>
                  <a:schemeClr val="bg2">
                    <a:lumMod val="75000"/>
                  </a:schemeClr>
                </a:solidFill>
              </a:rPr>
              <a:t>laboratoriais</a:t>
            </a:r>
            <a:r>
              <a:rPr lang="pt-BR" dirty="0">
                <a:solidFill>
                  <a:schemeClr val="bg2">
                    <a:lumMod val="75000"/>
                  </a:schemeClr>
                </a:solidFill>
              </a:rPr>
              <a:t> (AST, ALT, FA e bilirrubinas totais), </a:t>
            </a:r>
            <a:r>
              <a:rPr lang="pt-BR" b="1" dirty="0">
                <a:solidFill>
                  <a:schemeClr val="bg2">
                    <a:lumMod val="75000"/>
                  </a:schemeClr>
                </a:solidFill>
              </a:rPr>
              <a:t>dois anos </a:t>
            </a:r>
            <a:r>
              <a:rPr lang="pt-BR" dirty="0">
                <a:solidFill>
                  <a:schemeClr val="bg2">
                    <a:lumMod val="75000"/>
                  </a:schemeClr>
                </a:solidFill>
              </a:rPr>
              <a:t>após início do acompanhamento.</a:t>
            </a:r>
          </a:p>
        </p:txBody>
      </p:sp>
      <p:sp>
        <p:nvSpPr>
          <p:cNvPr id="3" name="Content Placeholder 2">
            <a:extLst>
              <a:ext uri="{FF2B5EF4-FFF2-40B4-BE49-F238E27FC236}">
                <a16:creationId xmlns:a16="http://schemas.microsoft.com/office/drawing/2014/main" id="{6D411013-750E-F697-E8E3-560A94B3B969}"/>
              </a:ext>
            </a:extLst>
          </p:cNvPr>
          <p:cNvSpPr>
            <a:spLocks noGrp="1"/>
          </p:cNvSpPr>
          <p:nvPr>
            <p:ph idx="1"/>
          </p:nvPr>
        </p:nvSpPr>
        <p:spPr>
          <a:xfrm>
            <a:off x="0" y="0"/>
            <a:ext cx="12192000" cy="6858000"/>
          </a:xfrm>
          <a:solidFill>
            <a:schemeClr val="bg2">
              <a:lumMod val="25000"/>
            </a:schemeClr>
          </a:solidFill>
          <a:ln w="117475">
            <a:noFill/>
            <a:miter lim="800000"/>
          </a:ln>
          <a:effectLst>
            <a:outerShdw blurRad="127000" dist="114300" dir="5400000" algn="t" rotWithShape="0">
              <a:prstClr val="black">
                <a:alpha val="18000"/>
              </a:prstClr>
            </a:outerShdw>
          </a:effectLst>
        </p:spPr>
        <p:txBody>
          <a:bodyPr lIns="612000" tIns="108000" rIns="612000" bIns="108000" anchor="ctr"/>
          <a:lstStyle/>
          <a:p>
            <a:pPr marL="0" indent="0" algn="ctr">
              <a:buNone/>
            </a:pPr>
            <a:r>
              <a:rPr lang="pt-BR" b="1" dirty="0">
                <a:solidFill>
                  <a:schemeClr val="tx2">
                    <a:lumMod val="20000"/>
                    <a:lumOff val="80000"/>
                  </a:schemeClr>
                </a:solidFill>
              </a:rPr>
              <a:t>Avaliar</a:t>
            </a:r>
            <a:r>
              <a:rPr lang="pt-BR" dirty="0">
                <a:solidFill>
                  <a:schemeClr val="tx2">
                    <a:lumMod val="20000"/>
                    <a:lumOff val="80000"/>
                  </a:schemeClr>
                </a:solidFill>
              </a:rPr>
              <a:t> o escore de Nakanuma em </a:t>
            </a:r>
            <a:r>
              <a:rPr lang="pt-BR" b="1" dirty="0">
                <a:solidFill>
                  <a:schemeClr val="tx2">
                    <a:lumMod val="20000"/>
                    <a:lumOff val="80000"/>
                  </a:schemeClr>
                </a:solidFill>
              </a:rPr>
              <a:t>biópsias</a:t>
            </a:r>
            <a:r>
              <a:rPr lang="pt-BR" dirty="0">
                <a:solidFill>
                  <a:schemeClr val="tx2">
                    <a:lumMod val="20000"/>
                    <a:lumOff val="80000"/>
                  </a:schemeClr>
                </a:solidFill>
              </a:rPr>
              <a:t> </a:t>
            </a:r>
            <a:r>
              <a:rPr lang="pt-BR" b="1" dirty="0">
                <a:solidFill>
                  <a:schemeClr val="tx2">
                    <a:lumMod val="20000"/>
                    <a:lumOff val="80000"/>
                  </a:schemeClr>
                </a:solidFill>
              </a:rPr>
              <a:t>hepáticas</a:t>
            </a:r>
            <a:r>
              <a:rPr lang="pt-BR" dirty="0">
                <a:solidFill>
                  <a:schemeClr val="tx2">
                    <a:lumMod val="20000"/>
                    <a:lumOff val="80000"/>
                  </a:schemeClr>
                </a:solidFill>
              </a:rPr>
              <a:t> de casos de </a:t>
            </a:r>
            <a:r>
              <a:rPr lang="pt-BR" b="1" dirty="0">
                <a:solidFill>
                  <a:schemeClr val="tx2">
                    <a:lumMod val="20000"/>
                    <a:lumOff val="80000"/>
                  </a:schemeClr>
                </a:solidFill>
              </a:rPr>
              <a:t>CBP</a:t>
            </a:r>
            <a:r>
              <a:rPr lang="pt-BR" dirty="0">
                <a:solidFill>
                  <a:schemeClr val="tx2">
                    <a:lumMod val="20000"/>
                    <a:lumOff val="80000"/>
                  </a:schemeClr>
                </a:solidFill>
              </a:rPr>
              <a:t> e </a:t>
            </a:r>
            <a:r>
              <a:rPr lang="pt-BR" b="1" dirty="0">
                <a:solidFill>
                  <a:schemeClr val="tx2">
                    <a:lumMod val="20000"/>
                    <a:lumOff val="80000"/>
                  </a:schemeClr>
                </a:solidFill>
              </a:rPr>
              <a:t>CEP</a:t>
            </a:r>
            <a:r>
              <a:rPr lang="pt-BR" dirty="0">
                <a:solidFill>
                  <a:schemeClr val="tx2">
                    <a:lumMod val="20000"/>
                    <a:lumOff val="80000"/>
                  </a:schemeClr>
                </a:solidFill>
              </a:rPr>
              <a:t> acompanhados no HC-UFMG e outros serviços de Hepatologia de Belo Horizonte – MG.</a:t>
            </a:r>
          </a:p>
        </p:txBody>
      </p:sp>
      <p:sp>
        <p:nvSpPr>
          <p:cNvPr id="4" name="Espaço Reservado para Texto 15">
            <a:extLst>
              <a:ext uri="{FF2B5EF4-FFF2-40B4-BE49-F238E27FC236}">
                <a16:creationId xmlns:a16="http://schemas.microsoft.com/office/drawing/2014/main" id="{735758F1-1130-502D-D7E2-3E7C42E0F2EB}"/>
              </a:ext>
            </a:extLst>
          </p:cNvPr>
          <p:cNvSpPr>
            <a:spLocks noGrp="1"/>
          </p:cNvSpPr>
          <p:nvPr>
            <p:ph type="body" sz="quarter" idx="13"/>
          </p:nvPr>
        </p:nvSpPr>
        <p:spPr>
          <a:xfrm>
            <a:off x="452438" y="76200"/>
            <a:ext cx="11287125" cy="227012"/>
          </a:xfrm>
        </p:spPr>
        <p:txBody>
          <a:bodyPr/>
          <a:lstStyle/>
          <a:p>
            <a:r>
              <a:rPr lang="pt-BR" dirty="0"/>
              <a:t>1 | 2. OBJETIVOS | 3 | 4 | 5 | 6</a:t>
            </a:r>
          </a:p>
        </p:txBody>
      </p:sp>
      <p:cxnSp>
        <p:nvCxnSpPr>
          <p:cNvPr id="9" name="Conector reto 8">
            <a:extLst>
              <a:ext uri="{FF2B5EF4-FFF2-40B4-BE49-F238E27FC236}">
                <a16:creationId xmlns:a16="http://schemas.microsoft.com/office/drawing/2014/main" id="{947E3514-7A94-174D-764A-1EFD6160C777}"/>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F8089BBD-1B65-AB8A-4EA9-5660A2002AF3}"/>
              </a:ext>
            </a:extLst>
          </p:cNvPr>
          <p:cNvSpPr txBox="1"/>
          <p:nvPr/>
        </p:nvSpPr>
        <p:spPr>
          <a:xfrm>
            <a:off x="4766949" y="1224974"/>
            <a:ext cx="2658100" cy="461665"/>
          </a:xfrm>
          <a:prstGeom prst="rect">
            <a:avLst/>
          </a:prstGeom>
          <a:noFill/>
        </p:spPr>
        <p:txBody>
          <a:bodyPr wrap="none" rtlCol="0">
            <a:spAutoFit/>
          </a:bodyPr>
          <a:lstStyle/>
          <a:p>
            <a:pPr algn="ctr"/>
            <a:r>
              <a:rPr lang="pt-BR" sz="2400" spc="600" dirty="0">
                <a:solidFill>
                  <a:schemeClr val="bg2">
                    <a:lumMod val="75000"/>
                  </a:schemeClr>
                </a:solidFill>
              </a:rPr>
              <a:t>OBJETIVOS</a:t>
            </a:r>
          </a:p>
        </p:txBody>
      </p:sp>
    </p:spTree>
    <p:extLst>
      <p:ext uri="{BB962C8B-B14F-4D97-AF65-F5344CB8AC3E}">
        <p14:creationId xmlns:p14="http://schemas.microsoft.com/office/powerpoint/2010/main" val="10682056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223F56-925F-AC88-2CA8-6A8EA0D01ED1}"/>
              </a:ext>
            </a:extLst>
          </p:cNvPr>
          <p:cNvSpPr txBox="1">
            <a:spLocks/>
          </p:cNvSpPr>
          <p:nvPr/>
        </p:nvSpPr>
        <p:spPr>
          <a:xfrm>
            <a:off x="6096000" y="0"/>
            <a:ext cx="6096000" cy="6857999"/>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dirty="0">
                <a:solidFill>
                  <a:schemeClr val="bg2">
                    <a:lumMod val="75000"/>
                  </a:schemeClr>
                </a:solidFill>
              </a:rPr>
              <a:t>Correlacionar</a:t>
            </a:r>
            <a:r>
              <a:rPr lang="pt-BR" dirty="0">
                <a:solidFill>
                  <a:schemeClr val="bg2">
                    <a:lumMod val="75000"/>
                  </a:schemeClr>
                </a:solidFill>
              </a:rPr>
              <a:t> os parâmetros do escore de Nakanuma com parâmetros </a:t>
            </a:r>
            <a:r>
              <a:rPr lang="pt-BR" b="1" dirty="0">
                <a:solidFill>
                  <a:schemeClr val="bg2">
                    <a:lumMod val="75000"/>
                  </a:schemeClr>
                </a:solidFill>
              </a:rPr>
              <a:t>clínicos</a:t>
            </a:r>
            <a:r>
              <a:rPr lang="pt-BR" dirty="0">
                <a:solidFill>
                  <a:schemeClr val="bg2">
                    <a:lumMod val="75000"/>
                  </a:schemeClr>
                </a:solidFill>
              </a:rPr>
              <a:t> (idade,  sexo e forma clínica) e </a:t>
            </a:r>
            <a:r>
              <a:rPr lang="pt-BR" b="1" dirty="0">
                <a:solidFill>
                  <a:schemeClr val="bg2">
                    <a:lumMod val="75000"/>
                  </a:schemeClr>
                </a:solidFill>
              </a:rPr>
              <a:t>laboratoriais</a:t>
            </a:r>
            <a:r>
              <a:rPr lang="pt-BR" dirty="0">
                <a:solidFill>
                  <a:schemeClr val="bg2">
                    <a:lumMod val="75000"/>
                  </a:schemeClr>
                </a:solidFill>
              </a:rPr>
              <a:t> (AST, ALT, FA, GGT e bilirrubinas totais), </a:t>
            </a:r>
            <a:r>
              <a:rPr lang="pt-BR" b="1" dirty="0">
                <a:solidFill>
                  <a:schemeClr val="bg2">
                    <a:lumMod val="75000"/>
                  </a:schemeClr>
                </a:solidFill>
              </a:rPr>
              <a:t>dois anos </a:t>
            </a:r>
            <a:r>
              <a:rPr lang="pt-BR" dirty="0">
                <a:solidFill>
                  <a:schemeClr val="bg2">
                    <a:lumMod val="75000"/>
                  </a:schemeClr>
                </a:solidFill>
              </a:rPr>
              <a:t>após início do acompanhamento.</a:t>
            </a:r>
          </a:p>
        </p:txBody>
      </p:sp>
      <p:sp>
        <p:nvSpPr>
          <p:cNvPr id="3" name="Content Placeholder 2">
            <a:extLst>
              <a:ext uri="{FF2B5EF4-FFF2-40B4-BE49-F238E27FC236}">
                <a16:creationId xmlns:a16="http://schemas.microsoft.com/office/drawing/2014/main" id="{6D411013-750E-F697-E8E3-560A94B3B969}"/>
              </a:ext>
            </a:extLst>
          </p:cNvPr>
          <p:cNvSpPr>
            <a:spLocks noGrp="1"/>
          </p:cNvSpPr>
          <p:nvPr>
            <p:ph idx="1"/>
          </p:nvPr>
        </p:nvSpPr>
        <p:spPr>
          <a:xfrm>
            <a:off x="0" y="0"/>
            <a:ext cx="6096000" cy="6858000"/>
          </a:xfrm>
          <a:solidFill>
            <a:schemeClr val="bg2">
              <a:lumMod val="25000"/>
            </a:schemeClr>
          </a:solidFill>
          <a:ln w="117475">
            <a:noFill/>
            <a:miter lim="800000"/>
          </a:ln>
          <a:effectLst>
            <a:outerShdw blurRad="127000" dist="114300" dir="5400000" algn="t" rotWithShape="0">
              <a:prstClr val="black">
                <a:alpha val="18000"/>
              </a:prstClr>
            </a:outerShdw>
          </a:effectLst>
        </p:spPr>
        <p:txBody>
          <a:bodyPr lIns="612000" tIns="108000" rIns="612000" bIns="108000" anchor="ctr"/>
          <a:lstStyle/>
          <a:p>
            <a:pPr marL="0" indent="0" algn="ctr">
              <a:buNone/>
            </a:pPr>
            <a:r>
              <a:rPr lang="pt-BR" b="1" dirty="0">
                <a:solidFill>
                  <a:schemeClr val="tx2">
                    <a:lumMod val="20000"/>
                    <a:lumOff val="80000"/>
                  </a:schemeClr>
                </a:solidFill>
              </a:rPr>
              <a:t>Avaliar</a:t>
            </a:r>
            <a:r>
              <a:rPr lang="pt-BR" dirty="0">
                <a:solidFill>
                  <a:schemeClr val="tx2">
                    <a:lumMod val="20000"/>
                    <a:lumOff val="80000"/>
                  </a:schemeClr>
                </a:solidFill>
              </a:rPr>
              <a:t> o escore de Nakanuma em </a:t>
            </a:r>
            <a:r>
              <a:rPr lang="pt-BR" b="1" dirty="0">
                <a:solidFill>
                  <a:schemeClr val="tx2">
                    <a:lumMod val="20000"/>
                    <a:lumOff val="80000"/>
                  </a:schemeClr>
                </a:solidFill>
              </a:rPr>
              <a:t>biópsias</a:t>
            </a:r>
            <a:r>
              <a:rPr lang="pt-BR" dirty="0">
                <a:solidFill>
                  <a:schemeClr val="tx2">
                    <a:lumMod val="20000"/>
                    <a:lumOff val="80000"/>
                  </a:schemeClr>
                </a:solidFill>
              </a:rPr>
              <a:t> </a:t>
            </a:r>
            <a:r>
              <a:rPr lang="pt-BR" b="1" dirty="0">
                <a:solidFill>
                  <a:schemeClr val="tx2">
                    <a:lumMod val="20000"/>
                    <a:lumOff val="80000"/>
                  </a:schemeClr>
                </a:solidFill>
              </a:rPr>
              <a:t>hepáticas</a:t>
            </a:r>
            <a:r>
              <a:rPr lang="pt-BR" dirty="0">
                <a:solidFill>
                  <a:schemeClr val="tx2">
                    <a:lumMod val="20000"/>
                    <a:lumOff val="80000"/>
                  </a:schemeClr>
                </a:solidFill>
              </a:rPr>
              <a:t> de casos de </a:t>
            </a:r>
            <a:r>
              <a:rPr lang="pt-BR" b="1" dirty="0">
                <a:solidFill>
                  <a:schemeClr val="tx2">
                    <a:lumMod val="20000"/>
                    <a:lumOff val="80000"/>
                  </a:schemeClr>
                </a:solidFill>
              </a:rPr>
              <a:t>CBP</a:t>
            </a:r>
            <a:r>
              <a:rPr lang="pt-BR" dirty="0">
                <a:solidFill>
                  <a:schemeClr val="tx2">
                    <a:lumMod val="20000"/>
                    <a:lumOff val="80000"/>
                  </a:schemeClr>
                </a:solidFill>
              </a:rPr>
              <a:t> e </a:t>
            </a:r>
            <a:r>
              <a:rPr lang="pt-BR" b="1" dirty="0">
                <a:solidFill>
                  <a:schemeClr val="tx2">
                    <a:lumMod val="20000"/>
                    <a:lumOff val="80000"/>
                  </a:schemeClr>
                </a:solidFill>
              </a:rPr>
              <a:t>CEP</a:t>
            </a:r>
            <a:r>
              <a:rPr lang="pt-BR" dirty="0">
                <a:solidFill>
                  <a:schemeClr val="tx2">
                    <a:lumMod val="20000"/>
                    <a:lumOff val="80000"/>
                  </a:schemeClr>
                </a:solidFill>
              </a:rPr>
              <a:t> acompanhados no HC-UFMG e outros serviços de Hepatologia de Belo Horizonte – MG.</a:t>
            </a:r>
          </a:p>
        </p:txBody>
      </p:sp>
      <p:sp>
        <p:nvSpPr>
          <p:cNvPr id="4" name="Espaço Reservado para Texto 15">
            <a:extLst>
              <a:ext uri="{FF2B5EF4-FFF2-40B4-BE49-F238E27FC236}">
                <a16:creationId xmlns:a16="http://schemas.microsoft.com/office/drawing/2014/main" id="{735758F1-1130-502D-D7E2-3E7C42E0F2EB}"/>
              </a:ext>
            </a:extLst>
          </p:cNvPr>
          <p:cNvSpPr>
            <a:spLocks noGrp="1"/>
          </p:cNvSpPr>
          <p:nvPr>
            <p:ph type="body" sz="quarter" idx="13"/>
          </p:nvPr>
        </p:nvSpPr>
        <p:spPr>
          <a:xfrm>
            <a:off x="452438" y="76200"/>
            <a:ext cx="11287125" cy="227012"/>
          </a:xfrm>
        </p:spPr>
        <p:txBody>
          <a:bodyPr/>
          <a:lstStyle/>
          <a:p>
            <a:r>
              <a:rPr lang="pt-BR" dirty="0"/>
              <a:t>1 | 2. OBJETIVOS | 3 | 4 | 5 | 6</a:t>
            </a:r>
          </a:p>
        </p:txBody>
      </p:sp>
      <p:cxnSp>
        <p:nvCxnSpPr>
          <p:cNvPr id="9" name="Conector reto 8">
            <a:extLst>
              <a:ext uri="{FF2B5EF4-FFF2-40B4-BE49-F238E27FC236}">
                <a16:creationId xmlns:a16="http://schemas.microsoft.com/office/drawing/2014/main" id="{947E3514-7A94-174D-764A-1EFD6160C777}"/>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F8089BBD-1B65-AB8A-4EA9-5660A2002AF3}"/>
              </a:ext>
            </a:extLst>
          </p:cNvPr>
          <p:cNvSpPr txBox="1"/>
          <p:nvPr/>
        </p:nvSpPr>
        <p:spPr>
          <a:xfrm>
            <a:off x="1718950" y="1224974"/>
            <a:ext cx="2658100" cy="461665"/>
          </a:xfrm>
          <a:prstGeom prst="rect">
            <a:avLst/>
          </a:prstGeom>
          <a:noFill/>
        </p:spPr>
        <p:txBody>
          <a:bodyPr wrap="none" rtlCol="0">
            <a:spAutoFit/>
          </a:bodyPr>
          <a:lstStyle/>
          <a:p>
            <a:pPr algn="ctr"/>
            <a:r>
              <a:rPr lang="pt-BR" sz="2400" spc="600" dirty="0">
                <a:solidFill>
                  <a:schemeClr val="bg2">
                    <a:lumMod val="25000"/>
                  </a:schemeClr>
                </a:solidFill>
              </a:rPr>
              <a:t>OBJETIVOS</a:t>
            </a:r>
          </a:p>
        </p:txBody>
      </p:sp>
    </p:spTree>
    <p:extLst>
      <p:ext uri="{BB962C8B-B14F-4D97-AF65-F5344CB8AC3E}">
        <p14:creationId xmlns:p14="http://schemas.microsoft.com/office/powerpoint/2010/main" val="27366262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838B-3574-F450-403F-1C2919883C12}"/>
              </a:ext>
            </a:extLst>
          </p:cNvPr>
          <p:cNvSpPr>
            <a:spLocks noGrp="1"/>
          </p:cNvSpPr>
          <p:nvPr>
            <p:ph type="title"/>
          </p:nvPr>
        </p:nvSpPr>
        <p:spPr/>
        <p:txBody>
          <a:bodyPr>
            <a:normAutofit/>
          </a:bodyPr>
          <a:lstStyle/>
          <a:p>
            <a:r>
              <a:rPr lang="pt-BR" sz="3600" dirty="0"/>
              <a:t>MATERIAIS E MÉTODOS</a:t>
            </a:r>
          </a:p>
        </p:txBody>
      </p:sp>
      <p:sp>
        <p:nvSpPr>
          <p:cNvPr id="4" name="Espaço Reservado para Texto 15">
            <a:extLst>
              <a:ext uri="{FF2B5EF4-FFF2-40B4-BE49-F238E27FC236}">
                <a16:creationId xmlns:a16="http://schemas.microsoft.com/office/drawing/2014/main" id="{C9523E8B-0E82-3262-2D90-9A3D35B690B8}"/>
              </a:ext>
            </a:extLst>
          </p:cNvPr>
          <p:cNvSpPr>
            <a:spLocks noGrp="1"/>
          </p:cNvSpPr>
          <p:nvPr>
            <p:ph type="body" sz="quarter" idx="13"/>
          </p:nvPr>
        </p:nvSpPr>
        <p:spPr>
          <a:xfrm>
            <a:off x="452438" y="76200"/>
            <a:ext cx="11287125" cy="227012"/>
          </a:xfrm>
        </p:spPr>
        <p:txBody>
          <a:bodyPr/>
          <a:lstStyle/>
          <a:p>
            <a:r>
              <a:rPr lang="pt-BR" dirty="0"/>
              <a:t>1 | 2 | 3. MATERIAIS E MÉTODOS | 4 | 5 | 6</a:t>
            </a:r>
          </a:p>
        </p:txBody>
      </p:sp>
      <p:sp>
        <p:nvSpPr>
          <p:cNvPr id="5" name="CaixaDeTexto 4">
            <a:extLst>
              <a:ext uri="{FF2B5EF4-FFF2-40B4-BE49-F238E27FC236}">
                <a16:creationId xmlns:a16="http://schemas.microsoft.com/office/drawing/2014/main" id="{3B260FD5-8CA4-7F56-E1AC-8961918AB45A}"/>
              </a:ext>
            </a:extLst>
          </p:cNvPr>
          <p:cNvSpPr txBox="1"/>
          <p:nvPr/>
        </p:nvSpPr>
        <p:spPr>
          <a:xfrm>
            <a:off x="930952" y="1751010"/>
            <a:ext cx="4011034" cy="892552"/>
          </a:xfrm>
          <a:prstGeom prst="rect">
            <a:avLst/>
          </a:prstGeom>
          <a:noFill/>
        </p:spPr>
        <p:txBody>
          <a:bodyPr wrap="none" rtlCol="0">
            <a:spAutoFit/>
          </a:bodyPr>
          <a:lstStyle/>
          <a:p>
            <a:pPr algn="ctr"/>
            <a:r>
              <a:rPr lang="pt-BR" sz="2800" dirty="0">
                <a:solidFill>
                  <a:schemeClr val="bg2">
                    <a:lumMod val="50000"/>
                  </a:schemeClr>
                </a:solidFill>
              </a:rPr>
              <a:t>COLETA DE DADOS</a:t>
            </a:r>
          </a:p>
          <a:p>
            <a:pPr algn="ctr"/>
            <a:r>
              <a:rPr lang="pt-BR" sz="2400" dirty="0">
                <a:solidFill>
                  <a:schemeClr val="bg2">
                    <a:lumMod val="50000"/>
                  </a:schemeClr>
                </a:solidFill>
              </a:rPr>
              <a:t>(casos já diagnosticados)</a:t>
            </a:r>
          </a:p>
        </p:txBody>
      </p:sp>
      <p:graphicFrame>
        <p:nvGraphicFramePr>
          <p:cNvPr id="8" name="Gráfico 7">
            <a:extLst>
              <a:ext uri="{FF2B5EF4-FFF2-40B4-BE49-F238E27FC236}">
                <a16:creationId xmlns:a16="http://schemas.microsoft.com/office/drawing/2014/main" id="{F6357134-D64C-5F78-6BA9-2882CF34D0F5}"/>
              </a:ext>
            </a:extLst>
          </p:cNvPr>
          <p:cNvGraphicFramePr/>
          <p:nvPr>
            <p:extLst>
              <p:ext uri="{D42A27DB-BD31-4B8C-83A1-F6EECF244321}">
                <p14:modId xmlns:p14="http://schemas.microsoft.com/office/powerpoint/2010/main" val="3791893836"/>
              </p:ext>
            </p:extLst>
          </p:nvPr>
        </p:nvGraphicFramePr>
        <p:xfrm>
          <a:off x="5346097" y="1717230"/>
          <a:ext cx="3982935" cy="4680396"/>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a:extLst>
              <a:ext uri="{FF2B5EF4-FFF2-40B4-BE49-F238E27FC236}">
                <a16:creationId xmlns:a16="http://schemas.microsoft.com/office/drawing/2014/main" id="{73C2331C-1277-BD29-496C-51B6881C55DB}"/>
              </a:ext>
            </a:extLst>
          </p:cNvPr>
          <p:cNvSpPr/>
          <p:nvPr/>
        </p:nvSpPr>
        <p:spPr>
          <a:xfrm>
            <a:off x="8579129" y="3858138"/>
            <a:ext cx="2081719" cy="1203232"/>
          </a:xfrm>
          <a:prstGeom prst="rect">
            <a:avLst/>
          </a:prstGeom>
          <a:solidFill>
            <a:schemeClr val="accent3"/>
          </a:solidFill>
          <a:ln w="114300">
            <a:solidFill>
              <a:schemeClr val="accent3">
                <a:lumMod val="40000"/>
                <a:lumOff val="60000"/>
              </a:schemeClr>
            </a:solidFill>
            <a:miter lim="800000"/>
          </a:ln>
          <a:effectLst>
            <a:outerShdw blurRad="254000" dist="152400" dir="5400000" algn="t"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accent3">
                    <a:lumMod val="20000"/>
                    <a:lumOff val="80000"/>
                  </a:schemeClr>
                </a:solidFill>
              </a:rPr>
              <a:t>CBP</a:t>
            </a:r>
            <a:endParaRPr lang="pt-BR" dirty="0">
              <a:solidFill>
                <a:schemeClr val="accent3">
                  <a:lumMod val="20000"/>
                  <a:lumOff val="80000"/>
                </a:schemeClr>
              </a:solidFill>
            </a:endParaRPr>
          </a:p>
          <a:p>
            <a:pPr algn="ctr"/>
            <a:r>
              <a:rPr lang="pt-BR" b="1" spc="300" dirty="0">
                <a:solidFill>
                  <a:schemeClr val="accent3">
                    <a:lumMod val="20000"/>
                    <a:lumOff val="80000"/>
                  </a:schemeClr>
                </a:solidFill>
              </a:rPr>
              <a:t>32 CASOS</a:t>
            </a:r>
          </a:p>
        </p:txBody>
      </p:sp>
      <p:sp>
        <p:nvSpPr>
          <p:cNvPr id="19" name="Retângulo 18">
            <a:extLst>
              <a:ext uri="{FF2B5EF4-FFF2-40B4-BE49-F238E27FC236}">
                <a16:creationId xmlns:a16="http://schemas.microsoft.com/office/drawing/2014/main" id="{5ECF8394-A209-2F38-9D2E-303EE32110C4}"/>
              </a:ext>
            </a:extLst>
          </p:cNvPr>
          <p:cNvSpPr/>
          <p:nvPr/>
        </p:nvSpPr>
        <p:spPr>
          <a:xfrm>
            <a:off x="4014281" y="3265256"/>
            <a:ext cx="2081719" cy="1203232"/>
          </a:xfrm>
          <a:prstGeom prst="rect">
            <a:avLst/>
          </a:prstGeom>
          <a:solidFill>
            <a:schemeClr val="accent2"/>
          </a:solidFill>
          <a:ln w="114300">
            <a:solidFill>
              <a:schemeClr val="accent2">
                <a:lumMod val="40000"/>
                <a:lumOff val="60000"/>
              </a:schemeClr>
            </a:solidFill>
            <a:miter lim="800000"/>
          </a:ln>
          <a:effectLst>
            <a:outerShdw blurRad="254000" dist="152400" dir="5400000" algn="t"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accent2">
                    <a:lumMod val="20000"/>
                    <a:lumOff val="80000"/>
                  </a:schemeClr>
                </a:solidFill>
              </a:rPr>
              <a:t>CEP</a:t>
            </a:r>
            <a:endParaRPr lang="pt-BR" dirty="0">
              <a:solidFill>
                <a:schemeClr val="accent2">
                  <a:lumMod val="20000"/>
                  <a:lumOff val="80000"/>
                </a:schemeClr>
              </a:solidFill>
            </a:endParaRPr>
          </a:p>
          <a:p>
            <a:pPr algn="ctr"/>
            <a:r>
              <a:rPr lang="pt-BR" b="1" spc="300" dirty="0">
                <a:solidFill>
                  <a:schemeClr val="accent2">
                    <a:lumMod val="20000"/>
                    <a:lumOff val="80000"/>
                  </a:schemeClr>
                </a:solidFill>
              </a:rPr>
              <a:t>36 CASOS</a:t>
            </a:r>
          </a:p>
        </p:txBody>
      </p:sp>
      <p:sp>
        <p:nvSpPr>
          <p:cNvPr id="21" name="TextBox 3">
            <a:extLst>
              <a:ext uri="{FF2B5EF4-FFF2-40B4-BE49-F238E27FC236}">
                <a16:creationId xmlns:a16="http://schemas.microsoft.com/office/drawing/2014/main" id="{1A54F68A-DADE-A286-B675-D0CAA4E9160A}"/>
              </a:ext>
            </a:extLst>
          </p:cNvPr>
          <p:cNvSpPr txBox="1"/>
          <p:nvPr/>
        </p:nvSpPr>
        <p:spPr>
          <a:xfrm>
            <a:off x="452438" y="5025741"/>
            <a:ext cx="5243024" cy="1323439"/>
          </a:xfrm>
          <a:prstGeom prst="rect">
            <a:avLst/>
          </a:prstGeom>
          <a:noFill/>
        </p:spPr>
        <p:txBody>
          <a:bodyPr wrap="square" rtlCol="0">
            <a:spAutoFit/>
          </a:bodyPr>
          <a:lstStyle/>
          <a:p>
            <a:pPr algn="ctr"/>
            <a:r>
              <a:rPr lang="pt-BR" sz="1600" dirty="0">
                <a:solidFill>
                  <a:schemeClr val="bg2">
                    <a:lumMod val="50000"/>
                  </a:schemeClr>
                </a:solidFill>
              </a:rPr>
              <a:t>Acesso a prontuários e coleta de acordo com o banco de dados padronizado pelo Grupo de Estudo Brasileiro de Colestase</a:t>
            </a:r>
          </a:p>
          <a:p>
            <a:pPr algn="ctr"/>
            <a:endParaRPr lang="pt-BR" sz="1600" dirty="0">
              <a:solidFill>
                <a:schemeClr val="bg2">
                  <a:lumMod val="50000"/>
                </a:schemeClr>
              </a:solidFill>
            </a:endParaRPr>
          </a:p>
          <a:p>
            <a:pPr algn="ctr"/>
            <a:r>
              <a:rPr lang="pt-BR" sz="1600" dirty="0">
                <a:solidFill>
                  <a:schemeClr val="bg2">
                    <a:lumMod val="50000"/>
                  </a:schemeClr>
                </a:solidFill>
              </a:rPr>
              <a:t>Aprovado pelo Comitê de Ética da UFMG</a:t>
            </a:r>
          </a:p>
        </p:txBody>
      </p:sp>
      <p:cxnSp>
        <p:nvCxnSpPr>
          <p:cNvPr id="22" name="Conector reto 21">
            <a:extLst>
              <a:ext uri="{FF2B5EF4-FFF2-40B4-BE49-F238E27FC236}">
                <a16:creationId xmlns:a16="http://schemas.microsoft.com/office/drawing/2014/main" id="{8431E121-0E58-0D8B-5296-78D226CE16E4}"/>
              </a:ext>
            </a:extLst>
          </p:cNvPr>
          <p:cNvCxnSpPr>
            <a:cxnSpLocks/>
          </p:cNvCxnSpPr>
          <p:nvPr/>
        </p:nvCxnSpPr>
        <p:spPr>
          <a:xfrm>
            <a:off x="452927" y="4940300"/>
            <a:ext cx="5243023"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81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heel(1)">
                                      <p:cBhvr>
                                        <p:cTn id="12" dur="500"/>
                                        <p:tgtEl>
                                          <p:spTgt spid="8">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anim calcmode="lin" valueType="num">
                                      <p:cBhvr>
                                        <p:cTn id="18" dur="250" fill="hold"/>
                                        <p:tgtEl>
                                          <p:spTgt spid="19"/>
                                        </p:tgtEl>
                                        <p:attrNameLst>
                                          <p:attrName>ppt_x</p:attrName>
                                        </p:attrNameLst>
                                      </p:cBhvr>
                                      <p:tavLst>
                                        <p:tav tm="0">
                                          <p:val>
                                            <p:strVal val="#ppt_x"/>
                                          </p:val>
                                        </p:tav>
                                        <p:tav tm="100000">
                                          <p:val>
                                            <p:strVal val="#ppt_x"/>
                                          </p:val>
                                        </p:tav>
                                      </p:tavLst>
                                    </p:anim>
                                    <p:anim calcmode="lin" valueType="num">
                                      <p:cBhvr>
                                        <p:cTn id="19" dur="250" fill="hold"/>
                                        <p:tgtEl>
                                          <p:spTgt spid="19"/>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heel(1)">
                                      <p:cBhvr>
                                        <p:cTn id="22" dur="500"/>
                                        <p:tgtEl>
                                          <p:spTgt spid="8">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50"/>
                                        <p:tgtEl>
                                          <p:spTgt spid="22"/>
                                        </p:tgtEl>
                                      </p:cBhvr>
                                    </p:animEffect>
                                  </p:childTnLst>
                                </p:cTn>
                              </p:par>
                            </p:childTnLst>
                          </p:cTn>
                        </p:par>
                        <p:par>
                          <p:cTn id="28" fill="hold">
                            <p:stCondLst>
                              <p:cond delay="15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17" grpId="0" animBg="1"/>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5252-9E2A-A234-604B-EC5F8CAE0BDF}"/>
              </a:ext>
            </a:extLst>
          </p:cNvPr>
          <p:cNvSpPr>
            <a:spLocks noGrp="1"/>
          </p:cNvSpPr>
          <p:nvPr>
            <p:ph type="title"/>
          </p:nvPr>
        </p:nvSpPr>
        <p:spPr/>
        <p:txBody>
          <a:bodyPr>
            <a:normAutofit/>
          </a:bodyPr>
          <a:lstStyle/>
          <a:p>
            <a:r>
              <a:rPr lang="pt-BR" sz="3200" dirty="0"/>
              <a:t>COLANGITE BILIAR PRIMÁRIA (CBP) E COLANGITE ESCLEROSANTE PRIMÁRIA (CEP)</a:t>
            </a:r>
          </a:p>
        </p:txBody>
      </p:sp>
      <p:sp>
        <p:nvSpPr>
          <p:cNvPr id="6" name="TextBox 3">
            <a:extLst>
              <a:ext uri="{FF2B5EF4-FFF2-40B4-BE49-F238E27FC236}">
                <a16:creationId xmlns:a16="http://schemas.microsoft.com/office/drawing/2014/main" id="{280C797E-CFBF-E2E7-04EA-A59775E02E2B}"/>
              </a:ext>
            </a:extLst>
          </p:cNvPr>
          <p:cNvSpPr txBox="1"/>
          <p:nvPr/>
        </p:nvSpPr>
        <p:spPr>
          <a:xfrm>
            <a:off x="452438" y="6299268"/>
            <a:ext cx="11286146" cy="276999"/>
          </a:xfrm>
          <a:prstGeom prst="rect">
            <a:avLst/>
          </a:prstGeom>
          <a:noFill/>
        </p:spPr>
        <p:txBody>
          <a:bodyPr wrap="square" rtlCol="0">
            <a:spAutoFit/>
          </a:bodyPr>
          <a:lstStyle/>
          <a:p>
            <a:pPr algn="ctr"/>
            <a:r>
              <a:rPr lang="fr-FR" sz="1200" dirty="0">
                <a:solidFill>
                  <a:schemeClr val="accent2"/>
                </a:solidFill>
              </a:rPr>
              <a:t>Jessica K Dyson et al. (2018), </a:t>
            </a:r>
            <a:r>
              <a:rPr lang="pt-BR" sz="1200" dirty="0">
                <a:solidFill>
                  <a:schemeClr val="accent3"/>
                </a:solidFill>
              </a:rPr>
              <a:t>Richard </a:t>
            </a:r>
            <a:r>
              <a:rPr lang="pt-BR" sz="1200" dirty="0" err="1">
                <a:solidFill>
                  <a:schemeClr val="accent3"/>
                </a:solidFill>
              </a:rPr>
              <a:t>Pullen</a:t>
            </a:r>
            <a:r>
              <a:rPr lang="pt-BR" sz="1200" dirty="0">
                <a:solidFill>
                  <a:schemeClr val="accent3"/>
                </a:solidFill>
              </a:rPr>
              <a:t> (2020), </a:t>
            </a:r>
            <a:r>
              <a:rPr lang="da-DK" sz="1200" dirty="0">
                <a:solidFill>
                  <a:schemeClr val="accent3"/>
                </a:solidFill>
              </a:rPr>
              <a:t>Tingting Lv et al. (2021)</a:t>
            </a:r>
          </a:p>
        </p:txBody>
      </p:sp>
      <p:cxnSp>
        <p:nvCxnSpPr>
          <p:cNvPr id="7" name="Conector reto 6">
            <a:extLst>
              <a:ext uri="{FF2B5EF4-FFF2-40B4-BE49-F238E27FC236}">
                <a16:creationId xmlns:a16="http://schemas.microsoft.com/office/drawing/2014/main" id="{E108844B-C593-BCDC-ECFE-3ACD5B37223D}"/>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Texto 3">
            <a:extLst>
              <a:ext uri="{FF2B5EF4-FFF2-40B4-BE49-F238E27FC236}">
                <a16:creationId xmlns:a16="http://schemas.microsoft.com/office/drawing/2014/main" id="{12C7107E-D111-BBFE-FFCD-18121C7CB256}"/>
              </a:ext>
            </a:extLst>
          </p:cNvPr>
          <p:cNvSpPr>
            <a:spLocks noGrp="1"/>
          </p:cNvSpPr>
          <p:nvPr>
            <p:ph type="body" sz="quarter" idx="13"/>
          </p:nvPr>
        </p:nvSpPr>
        <p:spPr>
          <a:xfrm>
            <a:off x="452438" y="76200"/>
            <a:ext cx="11287125" cy="227013"/>
          </a:xfrm>
        </p:spPr>
        <p:txBody>
          <a:bodyPr/>
          <a:lstStyle/>
          <a:p>
            <a:r>
              <a:rPr lang="pt-BR" dirty="0"/>
              <a:t>1. CONCEITOS | 2 | 3 | 4 | 5 | 6</a:t>
            </a:r>
          </a:p>
        </p:txBody>
      </p:sp>
      <p:sp>
        <p:nvSpPr>
          <p:cNvPr id="11" name="CaixaDeTexto 10">
            <a:extLst>
              <a:ext uri="{FF2B5EF4-FFF2-40B4-BE49-F238E27FC236}">
                <a16:creationId xmlns:a16="http://schemas.microsoft.com/office/drawing/2014/main" id="{496C1218-2C59-61F4-79B8-7050F70D53D1}"/>
              </a:ext>
            </a:extLst>
          </p:cNvPr>
          <p:cNvSpPr txBox="1"/>
          <p:nvPr/>
        </p:nvSpPr>
        <p:spPr>
          <a:xfrm>
            <a:off x="3469341" y="2380364"/>
            <a:ext cx="5253318" cy="646331"/>
          </a:xfrm>
          <a:prstGeom prst="rect">
            <a:avLst/>
          </a:prstGeom>
          <a:noFill/>
        </p:spPr>
        <p:txBody>
          <a:bodyPr wrap="square" rtlCol="0">
            <a:spAutoFit/>
          </a:bodyPr>
          <a:lstStyle/>
          <a:p>
            <a:pPr algn="ctr"/>
            <a:r>
              <a:rPr lang="pt-BR" sz="3600" spc="300" dirty="0">
                <a:solidFill>
                  <a:schemeClr val="accent3"/>
                </a:solidFill>
                <a:latin typeface="Montserrat Black" pitchFamily="2" charset="0"/>
              </a:rPr>
              <a:t>CBP</a:t>
            </a:r>
          </a:p>
        </p:txBody>
      </p:sp>
      <p:sp>
        <p:nvSpPr>
          <p:cNvPr id="12" name="Content Placeholder 2">
            <a:extLst>
              <a:ext uri="{FF2B5EF4-FFF2-40B4-BE49-F238E27FC236}">
                <a16:creationId xmlns:a16="http://schemas.microsoft.com/office/drawing/2014/main" id="{C78B0595-9C7F-3CA9-2029-04AA8A335009}"/>
              </a:ext>
            </a:extLst>
          </p:cNvPr>
          <p:cNvSpPr>
            <a:spLocks noGrp="1"/>
          </p:cNvSpPr>
          <p:nvPr>
            <p:ph idx="1"/>
          </p:nvPr>
        </p:nvSpPr>
        <p:spPr>
          <a:xfrm>
            <a:off x="3469341" y="3200402"/>
            <a:ext cx="5253318" cy="2976561"/>
          </a:xfrm>
        </p:spPr>
        <p:txBody>
          <a:bodyPr/>
          <a:lstStyle/>
          <a:p>
            <a:pPr marL="0" indent="0">
              <a:buNone/>
            </a:pPr>
            <a:r>
              <a:rPr lang="pt-BR" dirty="0">
                <a:sym typeface="Wingdings" panose="05000000000000000000" pitchFamily="2" charset="2"/>
              </a:rPr>
              <a:t>Doença autoimune rara, mais comum em mulheres acima de 40 anos</a:t>
            </a:r>
          </a:p>
        </p:txBody>
      </p:sp>
    </p:spTree>
    <p:extLst>
      <p:ext uri="{BB962C8B-B14F-4D97-AF65-F5344CB8AC3E}">
        <p14:creationId xmlns:p14="http://schemas.microsoft.com/office/powerpoint/2010/main" val="894700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15">
            <a:extLst>
              <a:ext uri="{FF2B5EF4-FFF2-40B4-BE49-F238E27FC236}">
                <a16:creationId xmlns:a16="http://schemas.microsoft.com/office/drawing/2014/main" id="{369EF112-5C2C-7D94-A01B-EB87118F53C7}"/>
              </a:ext>
            </a:extLst>
          </p:cNvPr>
          <p:cNvSpPr>
            <a:spLocks noGrp="1"/>
          </p:cNvSpPr>
          <p:nvPr>
            <p:ph type="body" sz="quarter" idx="13"/>
          </p:nvPr>
        </p:nvSpPr>
        <p:spPr>
          <a:xfrm>
            <a:off x="452438" y="76200"/>
            <a:ext cx="11287125" cy="227013"/>
          </a:xfrm>
        </p:spPr>
        <p:txBody>
          <a:bodyPr/>
          <a:lstStyle/>
          <a:p>
            <a:r>
              <a:rPr lang="pt-BR" dirty="0"/>
              <a:t>1 | 2 | 3. MATERIAIS E MÉTODOS | 4 | 5 | 6</a:t>
            </a:r>
          </a:p>
        </p:txBody>
      </p:sp>
      <p:sp>
        <p:nvSpPr>
          <p:cNvPr id="6" name="Título 7">
            <a:extLst>
              <a:ext uri="{FF2B5EF4-FFF2-40B4-BE49-F238E27FC236}">
                <a16:creationId xmlns:a16="http://schemas.microsoft.com/office/drawing/2014/main" id="{E81E0800-4A3D-D06F-D602-CA33FE3A394D}"/>
              </a:ext>
            </a:extLst>
          </p:cNvPr>
          <p:cNvSpPr>
            <a:spLocks noGrp="1"/>
          </p:cNvSpPr>
          <p:nvPr>
            <p:ph type="title"/>
          </p:nvPr>
        </p:nvSpPr>
        <p:spPr>
          <a:xfrm>
            <a:off x="452927" y="482599"/>
            <a:ext cx="11286146" cy="1089024"/>
          </a:xfrm>
        </p:spPr>
        <p:txBody>
          <a:bodyPr>
            <a:normAutofit/>
          </a:bodyPr>
          <a:lstStyle/>
          <a:p>
            <a:r>
              <a:rPr lang="pt-BR" sz="3600" dirty="0"/>
              <a:t>MATERIAIS E MÉTODOS</a:t>
            </a:r>
          </a:p>
        </p:txBody>
      </p:sp>
      <p:sp>
        <p:nvSpPr>
          <p:cNvPr id="7" name="Retângulo 6">
            <a:extLst>
              <a:ext uri="{FF2B5EF4-FFF2-40B4-BE49-F238E27FC236}">
                <a16:creationId xmlns:a16="http://schemas.microsoft.com/office/drawing/2014/main" id="{99FFF4DD-721E-7478-4569-9B8A301D0907}"/>
              </a:ext>
            </a:extLst>
          </p:cNvPr>
          <p:cNvSpPr/>
          <p:nvPr/>
        </p:nvSpPr>
        <p:spPr>
          <a:xfrm>
            <a:off x="904459" y="1751009"/>
            <a:ext cx="4160600" cy="2668954"/>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sz="2400" dirty="0"/>
              <a:t>Análise de lâminas contendo cortes histológicos corados em HE e </a:t>
            </a:r>
            <a:r>
              <a:rPr lang="pt-BR" sz="2400" dirty="0" err="1"/>
              <a:t>Tricrômico</a:t>
            </a:r>
            <a:r>
              <a:rPr lang="pt-BR" sz="2400" dirty="0"/>
              <a:t> de Masson ou </a:t>
            </a:r>
            <a:r>
              <a:rPr lang="pt-BR" sz="2400" dirty="0" err="1"/>
              <a:t>Picro</a:t>
            </a:r>
            <a:r>
              <a:rPr lang="pt-BR" sz="2400" dirty="0"/>
              <a:t>-Sirius por dois patologistas</a:t>
            </a:r>
          </a:p>
        </p:txBody>
      </p:sp>
      <p:sp>
        <p:nvSpPr>
          <p:cNvPr id="8" name="Retângulo: Cantos Arredondados 7">
            <a:extLst>
              <a:ext uri="{FF2B5EF4-FFF2-40B4-BE49-F238E27FC236}">
                <a16:creationId xmlns:a16="http://schemas.microsoft.com/office/drawing/2014/main" id="{748E85F0-2C03-CA4E-E07A-5EB279FCEFBD}"/>
              </a:ext>
            </a:extLst>
          </p:cNvPr>
          <p:cNvSpPr/>
          <p:nvPr/>
        </p:nvSpPr>
        <p:spPr>
          <a:xfrm>
            <a:off x="1569216" y="4637560"/>
            <a:ext cx="3921668" cy="1546698"/>
          </a:xfrm>
          <a:prstGeom prst="roundRect">
            <a:avLst>
              <a:gd name="adj" fmla="val 5000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2">
                    <a:lumMod val="25000"/>
                  </a:schemeClr>
                </a:solidFill>
              </a:rPr>
              <a:t>Critério de exclusão: </a:t>
            </a:r>
          </a:p>
          <a:p>
            <a:pPr algn="ctr"/>
            <a:r>
              <a:rPr lang="pt-BR" sz="2400" dirty="0">
                <a:solidFill>
                  <a:schemeClr val="bg2">
                    <a:lumMod val="25000"/>
                  </a:schemeClr>
                </a:solidFill>
              </a:rPr>
              <a:t>&lt;6 tratos portais</a:t>
            </a:r>
          </a:p>
        </p:txBody>
      </p:sp>
      <p:grpSp>
        <p:nvGrpSpPr>
          <p:cNvPr id="9" name="Agrupar 8">
            <a:extLst>
              <a:ext uri="{FF2B5EF4-FFF2-40B4-BE49-F238E27FC236}">
                <a16:creationId xmlns:a16="http://schemas.microsoft.com/office/drawing/2014/main" id="{69DD1D1C-BCA1-F7E5-88BB-AC018E467CED}"/>
              </a:ext>
            </a:extLst>
          </p:cNvPr>
          <p:cNvGrpSpPr/>
          <p:nvPr/>
        </p:nvGrpSpPr>
        <p:grpSpPr>
          <a:xfrm>
            <a:off x="558996" y="4802933"/>
            <a:ext cx="1215952" cy="1215952"/>
            <a:chOff x="10077270" y="5022269"/>
            <a:chExt cx="1215952" cy="1215952"/>
          </a:xfrm>
        </p:grpSpPr>
        <p:grpSp>
          <p:nvGrpSpPr>
            <p:cNvPr id="10" name="Agrupar 9">
              <a:extLst>
                <a:ext uri="{FF2B5EF4-FFF2-40B4-BE49-F238E27FC236}">
                  <a16:creationId xmlns:a16="http://schemas.microsoft.com/office/drawing/2014/main" id="{756CEA7F-0EC9-8223-9995-7510F50ABCC1}"/>
                </a:ext>
              </a:extLst>
            </p:cNvPr>
            <p:cNvGrpSpPr/>
            <p:nvPr/>
          </p:nvGrpSpPr>
          <p:grpSpPr>
            <a:xfrm>
              <a:off x="10077270" y="5022269"/>
              <a:ext cx="1215952" cy="1215952"/>
              <a:chOff x="10077270" y="5022269"/>
              <a:chExt cx="1215952" cy="1215952"/>
            </a:xfrm>
            <a:effectLst>
              <a:outerShdw blurRad="50800" dist="38100" dir="5400000" algn="t" rotWithShape="0">
                <a:prstClr val="black">
                  <a:alpha val="40000"/>
                </a:prstClr>
              </a:outerShdw>
            </a:effectLst>
          </p:grpSpPr>
          <p:sp>
            <p:nvSpPr>
              <p:cNvPr id="12" name="Elipse 11">
                <a:extLst>
                  <a:ext uri="{FF2B5EF4-FFF2-40B4-BE49-F238E27FC236}">
                    <a16:creationId xmlns:a16="http://schemas.microsoft.com/office/drawing/2014/main" id="{57ED205A-B060-2DBB-7F4F-E2E6529D8D36}"/>
                  </a:ext>
                </a:extLst>
              </p:cNvPr>
              <p:cNvSpPr/>
              <p:nvPr/>
            </p:nvSpPr>
            <p:spPr>
              <a:xfrm>
                <a:off x="10077270" y="5022269"/>
                <a:ext cx="1215952" cy="121595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612FB318-DE76-CD29-A604-6826F2F16B21}"/>
                  </a:ext>
                </a:extLst>
              </p:cNvPr>
              <p:cNvSpPr txBox="1"/>
              <p:nvPr/>
            </p:nvSpPr>
            <p:spPr>
              <a:xfrm>
                <a:off x="10334848" y="5322337"/>
                <a:ext cx="670376" cy="584775"/>
              </a:xfrm>
              <a:prstGeom prst="rect">
                <a:avLst/>
              </a:prstGeom>
              <a:noFill/>
            </p:spPr>
            <p:txBody>
              <a:bodyPr wrap="none" rtlCol="0">
                <a:spAutoFit/>
              </a:bodyPr>
              <a:lstStyle/>
              <a:p>
                <a:r>
                  <a:rPr lang="pt-BR" sz="3200" dirty="0">
                    <a:solidFill>
                      <a:schemeClr val="bg2">
                        <a:lumMod val="90000"/>
                      </a:schemeClr>
                    </a:solidFill>
                  </a:rPr>
                  <a:t>&lt;6</a:t>
                </a:r>
              </a:p>
            </p:txBody>
          </p:sp>
        </p:grpSp>
        <p:pic>
          <p:nvPicPr>
            <p:cNvPr id="11" name="Gráfico 10">
              <a:extLst>
                <a:ext uri="{FF2B5EF4-FFF2-40B4-BE49-F238E27FC236}">
                  <a16:creationId xmlns:a16="http://schemas.microsoft.com/office/drawing/2014/main" id="{D72ACB60-279B-5071-7192-F57A1F8128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027" y="5192017"/>
              <a:ext cx="883857" cy="883857"/>
            </a:xfrm>
            <a:prstGeom prst="rect">
              <a:avLst/>
            </a:prstGeom>
          </p:spPr>
        </p:pic>
      </p:grpSp>
      <p:sp>
        <p:nvSpPr>
          <p:cNvPr id="14" name="CaixaDeTexto 13">
            <a:extLst>
              <a:ext uri="{FF2B5EF4-FFF2-40B4-BE49-F238E27FC236}">
                <a16:creationId xmlns:a16="http://schemas.microsoft.com/office/drawing/2014/main" id="{C1E40BD1-969B-5EF8-4525-F1E5D324DB48}"/>
              </a:ext>
            </a:extLst>
          </p:cNvPr>
          <p:cNvSpPr txBox="1"/>
          <p:nvPr/>
        </p:nvSpPr>
        <p:spPr>
          <a:xfrm>
            <a:off x="5618390" y="1751009"/>
            <a:ext cx="4701434" cy="523220"/>
          </a:xfrm>
          <a:prstGeom prst="rect">
            <a:avLst/>
          </a:prstGeom>
          <a:noFill/>
        </p:spPr>
        <p:txBody>
          <a:bodyPr wrap="square" rtlCol="0">
            <a:spAutoFit/>
          </a:bodyPr>
          <a:lstStyle/>
          <a:p>
            <a:pPr algn="ctr"/>
            <a:r>
              <a:rPr lang="pt-BR" sz="2800" dirty="0">
                <a:solidFill>
                  <a:schemeClr val="bg2">
                    <a:lumMod val="50000"/>
                  </a:schemeClr>
                </a:solidFill>
              </a:rPr>
              <a:t>ANÁLISE ESTATÍSTICA</a:t>
            </a:r>
          </a:p>
        </p:txBody>
      </p:sp>
      <p:sp>
        <p:nvSpPr>
          <p:cNvPr id="16" name="CaixaDeTexto 15">
            <a:extLst>
              <a:ext uri="{FF2B5EF4-FFF2-40B4-BE49-F238E27FC236}">
                <a16:creationId xmlns:a16="http://schemas.microsoft.com/office/drawing/2014/main" id="{6E2D59F9-3078-71F6-F201-1B87AF53C474}"/>
              </a:ext>
            </a:extLst>
          </p:cNvPr>
          <p:cNvSpPr txBox="1"/>
          <p:nvPr/>
        </p:nvSpPr>
        <p:spPr>
          <a:xfrm>
            <a:off x="6011671" y="3105836"/>
            <a:ext cx="2164139" cy="1569660"/>
          </a:xfrm>
          <a:prstGeom prst="rect">
            <a:avLst/>
          </a:prstGeom>
          <a:noFill/>
          <a:ln>
            <a:noFill/>
          </a:ln>
        </p:spPr>
        <p:txBody>
          <a:bodyPr wrap="square" rtlCol="0" anchor="ctr">
            <a:spAutoFit/>
          </a:bodyPr>
          <a:lstStyle/>
          <a:p>
            <a:pPr algn="ctr"/>
            <a:r>
              <a:rPr lang="pt-BR" sz="2400" dirty="0"/>
              <a:t>Teste não-paramétrico de Mann-Whitney</a:t>
            </a:r>
          </a:p>
        </p:txBody>
      </p:sp>
      <p:cxnSp>
        <p:nvCxnSpPr>
          <p:cNvPr id="17" name="Conector reto 16">
            <a:extLst>
              <a:ext uri="{FF2B5EF4-FFF2-40B4-BE49-F238E27FC236}">
                <a16:creationId xmlns:a16="http://schemas.microsoft.com/office/drawing/2014/main" id="{B67C50EB-5D0E-183A-3D31-6C49773D92A5}"/>
              </a:ext>
            </a:extLst>
          </p:cNvPr>
          <p:cNvCxnSpPr>
            <a:cxnSpLocks/>
          </p:cNvCxnSpPr>
          <p:nvPr/>
        </p:nvCxnSpPr>
        <p:spPr>
          <a:xfrm>
            <a:off x="8579223" y="2823090"/>
            <a:ext cx="0" cy="2037072"/>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Agrupar 17">
            <a:extLst>
              <a:ext uri="{FF2B5EF4-FFF2-40B4-BE49-F238E27FC236}">
                <a16:creationId xmlns:a16="http://schemas.microsoft.com/office/drawing/2014/main" id="{9BB3F1F4-B150-7BD2-5AFF-E66C43A244EC}"/>
              </a:ext>
            </a:extLst>
          </p:cNvPr>
          <p:cNvGrpSpPr/>
          <p:nvPr/>
        </p:nvGrpSpPr>
        <p:grpSpPr>
          <a:xfrm>
            <a:off x="10319824" y="1448313"/>
            <a:ext cx="1128612" cy="1128612"/>
            <a:chOff x="6955071" y="1824807"/>
            <a:chExt cx="1128612" cy="1128612"/>
          </a:xfrm>
        </p:grpSpPr>
        <p:sp>
          <p:nvSpPr>
            <p:cNvPr id="19" name="Elipse 18">
              <a:extLst>
                <a:ext uri="{FF2B5EF4-FFF2-40B4-BE49-F238E27FC236}">
                  <a16:creationId xmlns:a16="http://schemas.microsoft.com/office/drawing/2014/main" id="{3F709171-3A37-4119-D942-71BA54D1A382}"/>
                </a:ext>
              </a:extLst>
            </p:cNvPr>
            <p:cNvSpPr/>
            <p:nvPr/>
          </p:nvSpPr>
          <p:spPr>
            <a:xfrm>
              <a:off x="6955071" y="1824807"/>
              <a:ext cx="1128612" cy="1128612"/>
            </a:xfrm>
            <a:prstGeom prst="ellipse">
              <a:avLst/>
            </a:prstGeom>
            <a:solidFill>
              <a:schemeClr val="bg2">
                <a:lumMod val="25000"/>
              </a:schemeClr>
            </a:solidFill>
            <a:ln>
              <a:noFill/>
            </a:ln>
            <a:effectLst>
              <a:outerShdw blurRad="127000" dist="38100" dir="5400000" algn="t"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Gráfico 19">
              <a:extLst>
                <a:ext uri="{FF2B5EF4-FFF2-40B4-BE49-F238E27FC236}">
                  <a16:creationId xmlns:a16="http://schemas.microsoft.com/office/drawing/2014/main" id="{AACB3C03-DE6B-DB4E-021D-2C86218F11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5879" y="2159181"/>
              <a:ext cx="766996" cy="433520"/>
            </a:xfrm>
            <a:prstGeom prst="rect">
              <a:avLst/>
            </a:prstGeom>
          </p:spPr>
        </p:pic>
      </p:grpSp>
      <p:sp>
        <p:nvSpPr>
          <p:cNvPr id="23" name="CaixaDeTexto 22">
            <a:extLst>
              <a:ext uri="{FF2B5EF4-FFF2-40B4-BE49-F238E27FC236}">
                <a16:creationId xmlns:a16="http://schemas.microsoft.com/office/drawing/2014/main" id="{B801CB6F-5744-E934-47DA-140B3B8AB777}"/>
              </a:ext>
            </a:extLst>
          </p:cNvPr>
          <p:cNvSpPr txBox="1"/>
          <p:nvPr/>
        </p:nvSpPr>
        <p:spPr>
          <a:xfrm>
            <a:off x="9048392" y="2921170"/>
            <a:ext cx="2542864" cy="1938992"/>
          </a:xfrm>
          <a:prstGeom prst="rect">
            <a:avLst/>
          </a:prstGeom>
          <a:noFill/>
        </p:spPr>
        <p:txBody>
          <a:bodyPr wrap="square">
            <a:spAutoFit/>
          </a:bodyPr>
          <a:lstStyle/>
          <a:p>
            <a:r>
              <a:rPr lang="pt-BR" sz="2400" dirty="0"/>
              <a:t>Agrupamento dos estádios “1 ou 2” e “3 ou 4” e dos graus “0 ou 1” e “2 ou 3”)</a:t>
            </a:r>
          </a:p>
        </p:txBody>
      </p:sp>
      <p:sp>
        <p:nvSpPr>
          <p:cNvPr id="25" name="Content Placeholder 2">
            <a:extLst>
              <a:ext uri="{FF2B5EF4-FFF2-40B4-BE49-F238E27FC236}">
                <a16:creationId xmlns:a16="http://schemas.microsoft.com/office/drawing/2014/main" id="{EB655BAF-47C3-3E7C-683B-AFCE03CC73A0}"/>
              </a:ext>
            </a:extLst>
          </p:cNvPr>
          <p:cNvSpPr>
            <a:spLocks noGrp="1"/>
          </p:cNvSpPr>
          <p:nvPr>
            <p:ph idx="1"/>
          </p:nvPr>
        </p:nvSpPr>
        <p:spPr>
          <a:xfrm>
            <a:off x="6011671" y="5071568"/>
            <a:ext cx="5363756" cy="1200329"/>
          </a:xfrm>
        </p:spPr>
        <p:txBody>
          <a:bodyPr anchor="ctr">
            <a:normAutofit/>
          </a:bodyPr>
          <a:lstStyle/>
          <a:p>
            <a:pPr marL="0" indent="0" algn="ctr">
              <a:buNone/>
            </a:pPr>
            <a:r>
              <a:rPr lang="pt-BR" sz="1800" dirty="0">
                <a:solidFill>
                  <a:schemeClr val="bg2">
                    <a:lumMod val="50000"/>
                  </a:schemeClr>
                </a:solidFill>
              </a:rPr>
              <a:t>Valores de p&lt;0.05 foram considerados estatisticamente significativos</a:t>
            </a:r>
          </a:p>
        </p:txBody>
      </p:sp>
    </p:spTree>
    <p:extLst>
      <p:ext uri="{BB962C8B-B14F-4D97-AF65-F5344CB8AC3E}">
        <p14:creationId xmlns:p14="http://schemas.microsoft.com/office/powerpoint/2010/main" val="5646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childTnLst>
                          </p:cTn>
                        </p:par>
                        <p:par>
                          <p:cTn id="22" fill="hold">
                            <p:stCondLst>
                              <p:cond delay="25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25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Effect transition="in" filter="fade">
                                      <p:cBhvr>
                                        <p:cTn id="43" dur="25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P spid="16" grpId="0"/>
      <p:bldP spid="23" grpId="0"/>
      <p:bldP spid="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47D516C-6FF8-CC98-7960-8888D0A1A5A4}"/>
              </a:ext>
            </a:extLst>
          </p:cNvPr>
          <p:cNvGraphicFramePr/>
          <p:nvPr>
            <p:extLst>
              <p:ext uri="{D42A27DB-BD31-4B8C-83A1-F6EECF244321}">
                <p14:modId xmlns:p14="http://schemas.microsoft.com/office/powerpoint/2010/main" val="542952466"/>
              </p:ext>
            </p:extLst>
          </p:nvPr>
        </p:nvGraphicFramePr>
        <p:xfrm>
          <a:off x="648449" y="1532965"/>
          <a:ext cx="3409574" cy="4605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áfico 20">
            <a:extLst>
              <a:ext uri="{FF2B5EF4-FFF2-40B4-BE49-F238E27FC236}">
                <a16:creationId xmlns:a16="http://schemas.microsoft.com/office/drawing/2014/main" id="{5243B8D8-E1D0-1857-5A25-B5FBD6B1E63B}"/>
              </a:ext>
            </a:extLst>
          </p:cNvPr>
          <p:cNvGraphicFramePr/>
          <p:nvPr>
            <p:extLst>
              <p:ext uri="{D42A27DB-BD31-4B8C-83A1-F6EECF244321}">
                <p14:modId xmlns:p14="http://schemas.microsoft.com/office/powerpoint/2010/main" val="459842790"/>
              </p:ext>
            </p:extLst>
          </p:nvPr>
        </p:nvGraphicFramePr>
        <p:xfrm>
          <a:off x="8133977" y="1532965"/>
          <a:ext cx="3409574" cy="460536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a:extLst>
              <a:ext uri="{FF2B5EF4-FFF2-40B4-BE49-F238E27FC236}">
                <a16:creationId xmlns:a16="http://schemas.microsoft.com/office/drawing/2014/main" id="{78B9AC53-D14E-B04A-31DF-70FBA960B3F3}"/>
              </a:ext>
            </a:extLst>
          </p:cNvPr>
          <p:cNvSpPr>
            <a:spLocks noChangeArrowheads="1"/>
          </p:cNvSpPr>
          <p:nvPr/>
        </p:nvSpPr>
        <p:spPr bwMode="auto">
          <a:xfrm>
            <a:off x="452437" y="416788"/>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t>
            </a:r>
            <a:r>
              <a:rPr lang="en-US" altLang="pt-BR" sz="2000" b="1" dirty="0">
                <a:solidFill>
                  <a:schemeClr val="bg2">
                    <a:lumMod val="25000"/>
                  </a:schemeClr>
                </a:solidFill>
                <a:latin typeface="+mj-lt"/>
                <a:cs typeface="Times New Roman" panose="02020603050405020304" pitchFamily="18" charset="0"/>
              </a:rPr>
              <a:t>TRANSAMINASES HEPÁTICAS NA CEP</a:t>
            </a:r>
            <a:r>
              <a:rPr lang="en-US" altLang="pt-BR" sz="2000" dirty="0">
                <a:solidFill>
                  <a:schemeClr val="bg2">
                    <a:lumMod val="25000"/>
                  </a:schemeClr>
                </a:solidFill>
                <a:latin typeface="+mj-lt"/>
                <a:cs typeface="Times New Roman" panose="02020603050405020304" pitchFamily="18" charset="0"/>
              </a:rPr>
              <a:t> EM 2 ANOS</a:t>
            </a:r>
          </a:p>
        </p:txBody>
      </p:sp>
      <p:sp>
        <p:nvSpPr>
          <p:cNvPr id="9" name="Espaço Reservado para Texto 3">
            <a:extLst>
              <a:ext uri="{FF2B5EF4-FFF2-40B4-BE49-F238E27FC236}">
                <a16:creationId xmlns:a16="http://schemas.microsoft.com/office/drawing/2014/main" id="{DDC64F2A-504F-38FD-402D-1E20F259DA3D}"/>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10" name="CaixaDeTexto 9">
            <a:extLst>
              <a:ext uri="{FF2B5EF4-FFF2-40B4-BE49-F238E27FC236}">
                <a16:creationId xmlns:a16="http://schemas.microsoft.com/office/drawing/2014/main" id="{47927697-E395-66D0-7522-279EAB02AE10}"/>
              </a:ext>
            </a:extLst>
          </p:cNvPr>
          <p:cNvSpPr txBox="1"/>
          <p:nvPr/>
        </p:nvSpPr>
        <p:spPr>
          <a:xfrm rot="16200000">
            <a:off x="-448572" y="3408550"/>
            <a:ext cx="1789272" cy="261610"/>
          </a:xfrm>
          <a:prstGeom prst="rect">
            <a:avLst/>
          </a:prstGeom>
          <a:noFill/>
        </p:spPr>
        <p:txBody>
          <a:bodyPr wrap="none" rtlCol="0">
            <a:spAutoFit/>
          </a:bodyPr>
          <a:lstStyle/>
          <a:p>
            <a:r>
              <a:rPr lang="pt-BR" sz="1100" dirty="0">
                <a:solidFill>
                  <a:schemeClr val="bg2">
                    <a:lumMod val="50000"/>
                  </a:schemeClr>
                </a:solidFill>
              </a:rPr>
              <a:t>VALORES DE Y EM U/L</a:t>
            </a:r>
          </a:p>
        </p:txBody>
      </p:sp>
      <p:sp>
        <p:nvSpPr>
          <p:cNvPr id="45" name="Line 5">
            <a:extLst>
              <a:ext uri="{FF2B5EF4-FFF2-40B4-BE49-F238E27FC236}">
                <a16:creationId xmlns:a16="http://schemas.microsoft.com/office/drawing/2014/main" id="{5AC4D174-6332-B8BA-4E69-08F14E3E86DF}"/>
              </a:ext>
            </a:extLst>
          </p:cNvPr>
          <p:cNvSpPr>
            <a:spLocks noChangeShapeType="1"/>
          </p:cNvSpPr>
          <p:nvPr/>
        </p:nvSpPr>
        <p:spPr bwMode="auto">
          <a:xfrm>
            <a:off x="4870451" y="4902200"/>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6" name="Line 6">
            <a:extLst>
              <a:ext uri="{FF2B5EF4-FFF2-40B4-BE49-F238E27FC236}">
                <a16:creationId xmlns:a16="http://schemas.microsoft.com/office/drawing/2014/main" id="{FBF994F6-0D84-B86B-426E-ACFC63A8ABF1}"/>
              </a:ext>
            </a:extLst>
          </p:cNvPr>
          <p:cNvSpPr>
            <a:spLocks noChangeShapeType="1"/>
          </p:cNvSpPr>
          <p:nvPr/>
        </p:nvSpPr>
        <p:spPr bwMode="auto">
          <a:xfrm>
            <a:off x="4870451" y="4367213"/>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7" name="Line 7">
            <a:extLst>
              <a:ext uri="{FF2B5EF4-FFF2-40B4-BE49-F238E27FC236}">
                <a16:creationId xmlns:a16="http://schemas.microsoft.com/office/drawing/2014/main" id="{53A799F0-2FFE-BBAF-3621-E8B85723719D}"/>
              </a:ext>
            </a:extLst>
          </p:cNvPr>
          <p:cNvSpPr>
            <a:spLocks noChangeShapeType="1"/>
          </p:cNvSpPr>
          <p:nvPr/>
        </p:nvSpPr>
        <p:spPr bwMode="auto">
          <a:xfrm>
            <a:off x="4870451" y="3830638"/>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8" name="Line 8">
            <a:extLst>
              <a:ext uri="{FF2B5EF4-FFF2-40B4-BE49-F238E27FC236}">
                <a16:creationId xmlns:a16="http://schemas.microsoft.com/office/drawing/2014/main" id="{4BD7AB35-B3B8-53FB-65EF-2F63FC6F59F4}"/>
              </a:ext>
            </a:extLst>
          </p:cNvPr>
          <p:cNvSpPr>
            <a:spLocks noChangeShapeType="1"/>
          </p:cNvSpPr>
          <p:nvPr/>
        </p:nvSpPr>
        <p:spPr bwMode="auto">
          <a:xfrm>
            <a:off x="4870451" y="3295650"/>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9" name="Line 9">
            <a:extLst>
              <a:ext uri="{FF2B5EF4-FFF2-40B4-BE49-F238E27FC236}">
                <a16:creationId xmlns:a16="http://schemas.microsoft.com/office/drawing/2014/main" id="{73A9AAD3-CB49-FED2-29A4-45EA3F4D123A}"/>
              </a:ext>
            </a:extLst>
          </p:cNvPr>
          <p:cNvSpPr>
            <a:spLocks noChangeShapeType="1"/>
          </p:cNvSpPr>
          <p:nvPr/>
        </p:nvSpPr>
        <p:spPr bwMode="auto">
          <a:xfrm>
            <a:off x="4870451" y="2760663"/>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0" name="Line 10">
            <a:extLst>
              <a:ext uri="{FF2B5EF4-FFF2-40B4-BE49-F238E27FC236}">
                <a16:creationId xmlns:a16="http://schemas.microsoft.com/office/drawing/2014/main" id="{C391757F-9911-E8EC-7188-210B63BCE019}"/>
              </a:ext>
            </a:extLst>
          </p:cNvPr>
          <p:cNvSpPr>
            <a:spLocks noChangeShapeType="1"/>
          </p:cNvSpPr>
          <p:nvPr/>
        </p:nvSpPr>
        <p:spPr bwMode="auto">
          <a:xfrm>
            <a:off x="4870451" y="2225675"/>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1" name="Line 11">
            <a:extLst>
              <a:ext uri="{FF2B5EF4-FFF2-40B4-BE49-F238E27FC236}">
                <a16:creationId xmlns:a16="http://schemas.microsoft.com/office/drawing/2014/main" id="{4D65B26C-C13D-EB04-E457-F21231A2B6A5}"/>
              </a:ext>
            </a:extLst>
          </p:cNvPr>
          <p:cNvSpPr>
            <a:spLocks noChangeShapeType="1"/>
          </p:cNvSpPr>
          <p:nvPr/>
        </p:nvSpPr>
        <p:spPr bwMode="auto">
          <a:xfrm>
            <a:off x="4870451" y="1689100"/>
            <a:ext cx="279241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2" name="Freeform 12">
            <a:extLst>
              <a:ext uri="{FF2B5EF4-FFF2-40B4-BE49-F238E27FC236}">
                <a16:creationId xmlns:a16="http://schemas.microsoft.com/office/drawing/2014/main" id="{9970AB87-608B-B7A0-7C7C-EEEDC9472002}"/>
              </a:ext>
            </a:extLst>
          </p:cNvPr>
          <p:cNvSpPr>
            <a:spLocks noEditPoints="1"/>
          </p:cNvSpPr>
          <p:nvPr/>
        </p:nvSpPr>
        <p:spPr bwMode="auto">
          <a:xfrm>
            <a:off x="5041901" y="3416300"/>
            <a:ext cx="2249488" cy="2020888"/>
          </a:xfrm>
          <a:custGeom>
            <a:avLst/>
            <a:gdLst>
              <a:gd name="T0" fmla="*/ 0 w 2834"/>
              <a:gd name="T1" fmla="*/ 0 h 2547"/>
              <a:gd name="T2" fmla="*/ 196 w 2834"/>
              <a:gd name="T3" fmla="*/ 0 h 2547"/>
              <a:gd name="T4" fmla="*/ 196 w 2834"/>
              <a:gd name="T5" fmla="*/ 2547 h 2547"/>
              <a:gd name="T6" fmla="*/ 0 w 2834"/>
              <a:gd name="T7" fmla="*/ 2547 h 2547"/>
              <a:gd name="T8" fmla="*/ 0 w 2834"/>
              <a:gd name="T9" fmla="*/ 0 h 2547"/>
              <a:gd name="T10" fmla="*/ 878 w 2834"/>
              <a:gd name="T11" fmla="*/ 553 h 2547"/>
              <a:gd name="T12" fmla="*/ 1076 w 2834"/>
              <a:gd name="T13" fmla="*/ 553 h 2547"/>
              <a:gd name="T14" fmla="*/ 1076 w 2834"/>
              <a:gd name="T15" fmla="*/ 2547 h 2547"/>
              <a:gd name="T16" fmla="*/ 878 w 2834"/>
              <a:gd name="T17" fmla="*/ 2547 h 2547"/>
              <a:gd name="T18" fmla="*/ 878 w 2834"/>
              <a:gd name="T19" fmla="*/ 553 h 2547"/>
              <a:gd name="T20" fmla="*/ 1758 w 2834"/>
              <a:gd name="T21" fmla="*/ 79 h 2547"/>
              <a:gd name="T22" fmla="*/ 1956 w 2834"/>
              <a:gd name="T23" fmla="*/ 79 h 2547"/>
              <a:gd name="T24" fmla="*/ 1956 w 2834"/>
              <a:gd name="T25" fmla="*/ 2547 h 2547"/>
              <a:gd name="T26" fmla="*/ 1758 w 2834"/>
              <a:gd name="T27" fmla="*/ 2547 h 2547"/>
              <a:gd name="T28" fmla="*/ 1758 w 2834"/>
              <a:gd name="T29" fmla="*/ 79 h 2547"/>
              <a:gd name="T30" fmla="*/ 2638 w 2834"/>
              <a:gd name="T31" fmla="*/ 647 h 2547"/>
              <a:gd name="T32" fmla="*/ 2834 w 2834"/>
              <a:gd name="T33" fmla="*/ 647 h 2547"/>
              <a:gd name="T34" fmla="*/ 2834 w 2834"/>
              <a:gd name="T35" fmla="*/ 2547 h 2547"/>
              <a:gd name="T36" fmla="*/ 2638 w 2834"/>
              <a:gd name="T37" fmla="*/ 2547 h 2547"/>
              <a:gd name="T38" fmla="*/ 2638 w 2834"/>
              <a:gd name="T39" fmla="*/ 647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4" h="2547">
                <a:moveTo>
                  <a:pt x="0" y="0"/>
                </a:moveTo>
                <a:lnTo>
                  <a:pt x="196" y="0"/>
                </a:lnTo>
                <a:lnTo>
                  <a:pt x="196" y="2547"/>
                </a:lnTo>
                <a:lnTo>
                  <a:pt x="0" y="2547"/>
                </a:lnTo>
                <a:lnTo>
                  <a:pt x="0" y="0"/>
                </a:lnTo>
                <a:close/>
                <a:moveTo>
                  <a:pt x="878" y="553"/>
                </a:moveTo>
                <a:lnTo>
                  <a:pt x="1076" y="553"/>
                </a:lnTo>
                <a:lnTo>
                  <a:pt x="1076" y="2547"/>
                </a:lnTo>
                <a:lnTo>
                  <a:pt x="878" y="2547"/>
                </a:lnTo>
                <a:lnTo>
                  <a:pt x="878" y="553"/>
                </a:lnTo>
                <a:close/>
                <a:moveTo>
                  <a:pt x="1758" y="79"/>
                </a:moveTo>
                <a:lnTo>
                  <a:pt x="1956" y="79"/>
                </a:lnTo>
                <a:lnTo>
                  <a:pt x="1956" y="2547"/>
                </a:lnTo>
                <a:lnTo>
                  <a:pt x="1758" y="2547"/>
                </a:lnTo>
                <a:lnTo>
                  <a:pt x="1758" y="79"/>
                </a:lnTo>
                <a:close/>
                <a:moveTo>
                  <a:pt x="2638" y="647"/>
                </a:moveTo>
                <a:lnTo>
                  <a:pt x="2834" y="647"/>
                </a:lnTo>
                <a:lnTo>
                  <a:pt x="2834" y="2547"/>
                </a:lnTo>
                <a:lnTo>
                  <a:pt x="2638" y="2547"/>
                </a:lnTo>
                <a:lnTo>
                  <a:pt x="2638" y="647"/>
                </a:lnTo>
                <a:close/>
              </a:path>
            </a:pathLst>
          </a:custGeom>
          <a:solidFill>
            <a:srgbClr val="7C9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14">
            <a:extLst>
              <a:ext uri="{FF2B5EF4-FFF2-40B4-BE49-F238E27FC236}">
                <a16:creationId xmlns:a16="http://schemas.microsoft.com/office/drawing/2014/main" id="{4317B7EA-E694-7319-D206-87D74C1EF0AC}"/>
              </a:ext>
            </a:extLst>
          </p:cNvPr>
          <p:cNvSpPr>
            <a:spLocks noEditPoints="1"/>
          </p:cNvSpPr>
          <p:nvPr/>
        </p:nvSpPr>
        <p:spPr bwMode="auto">
          <a:xfrm>
            <a:off x="5240338" y="2193925"/>
            <a:ext cx="2251075" cy="3243263"/>
          </a:xfrm>
          <a:custGeom>
            <a:avLst/>
            <a:gdLst>
              <a:gd name="T0" fmla="*/ 0 w 2836"/>
              <a:gd name="T1" fmla="*/ 0 h 4087"/>
              <a:gd name="T2" fmla="*/ 198 w 2836"/>
              <a:gd name="T3" fmla="*/ 0 h 4087"/>
              <a:gd name="T4" fmla="*/ 198 w 2836"/>
              <a:gd name="T5" fmla="*/ 4087 h 4087"/>
              <a:gd name="T6" fmla="*/ 0 w 2836"/>
              <a:gd name="T7" fmla="*/ 4087 h 4087"/>
              <a:gd name="T8" fmla="*/ 0 w 2836"/>
              <a:gd name="T9" fmla="*/ 0 h 4087"/>
              <a:gd name="T10" fmla="*/ 880 w 2836"/>
              <a:gd name="T11" fmla="*/ 86 h 4087"/>
              <a:gd name="T12" fmla="*/ 1076 w 2836"/>
              <a:gd name="T13" fmla="*/ 86 h 4087"/>
              <a:gd name="T14" fmla="*/ 1076 w 2836"/>
              <a:gd name="T15" fmla="*/ 4087 h 4087"/>
              <a:gd name="T16" fmla="*/ 880 w 2836"/>
              <a:gd name="T17" fmla="*/ 4087 h 4087"/>
              <a:gd name="T18" fmla="*/ 880 w 2836"/>
              <a:gd name="T19" fmla="*/ 86 h 4087"/>
              <a:gd name="T20" fmla="*/ 1758 w 2836"/>
              <a:gd name="T21" fmla="*/ 366 h 4087"/>
              <a:gd name="T22" fmla="*/ 1956 w 2836"/>
              <a:gd name="T23" fmla="*/ 366 h 4087"/>
              <a:gd name="T24" fmla="*/ 1956 w 2836"/>
              <a:gd name="T25" fmla="*/ 4087 h 4087"/>
              <a:gd name="T26" fmla="*/ 1758 w 2836"/>
              <a:gd name="T27" fmla="*/ 4087 h 4087"/>
              <a:gd name="T28" fmla="*/ 1758 w 2836"/>
              <a:gd name="T29" fmla="*/ 366 h 4087"/>
              <a:gd name="T30" fmla="*/ 2638 w 2836"/>
              <a:gd name="T31" fmla="*/ 745 h 4087"/>
              <a:gd name="T32" fmla="*/ 2836 w 2836"/>
              <a:gd name="T33" fmla="*/ 745 h 4087"/>
              <a:gd name="T34" fmla="*/ 2836 w 2836"/>
              <a:gd name="T35" fmla="*/ 4087 h 4087"/>
              <a:gd name="T36" fmla="*/ 2638 w 2836"/>
              <a:gd name="T37" fmla="*/ 4087 h 4087"/>
              <a:gd name="T38" fmla="*/ 2638 w 2836"/>
              <a:gd name="T39" fmla="*/ 745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6" h="4087">
                <a:moveTo>
                  <a:pt x="0" y="0"/>
                </a:moveTo>
                <a:lnTo>
                  <a:pt x="198" y="0"/>
                </a:lnTo>
                <a:lnTo>
                  <a:pt x="198" y="4087"/>
                </a:lnTo>
                <a:lnTo>
                  <a:pt x="0" y="4087"/>
                </a:lnTo>
                <a:lnTo>
                  <a:pt x="0" y="0"/>
                </a:lnTo>
                <a:close/>
                <a:moveTo>
                  <a:pt x="880" y="86"/>
                </a:moveTo>
                <a:lnTo>
                  <a:pt x="1076" y="86"/>
                </a:lnTo>
                <a:lnTo>
                  <a:pt x="1076" y="4087"/>
                </a:lnTo>
                <a:lnTo>
                  <a:pt x="880" y="4087"/>
                </a:lnTo>
                <a:lnTo>
                  <a:pt x="880" y="86"/>
                </a:lnTo>
                <a:close/>
                <a:moveTo>
                  <a:pt x="1758" y="366"/>
                </a:moveTo>
                <a:lnTo>
                  <a:pt x="1956" y="366"/>
                </a:lnTo>
                <a:lnTo>
                  <a:pt x="1956" y="4087"/>
                </a:lnTo>
                <a:lnTo>
                  <a:pt x="1758" y="4087"/>
                </a:lnTo>
                <a:lnTo>
                  <a:pt x="1758" y="366"/>
                </a:lnTo>
                <a:close/>
                <a:moveTo>
                  <a:pt x="2638" y="745"/>
                </a:moveTo>
                <a:lnTo>
                  <a:pt x="2836" y="745"/>
                </a:lnTo>
                <a:lnTo>
                  <a:pt x="2836" y="4087"/>
                </a:lnTo>
                <a:lnTo>
                  <a:pt x="2638" y="4087"/>
                </a:lnTo>
                <a:lnTo>
                  <a:pt x="2638" y="745"/>
                </a:lnTo>
                <a:close/>
              </a:path>
            </a:pathLst>
          </a:custGeom>
          <a:solidFill>
            <a:srgbClr val="395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Line 15">
            <a:extLst>
              <a:ext uri="{FF2B5EF4-FFF2-40B4-BE49-F238E27FC236}">
                <a16:creationId xmlns:a16="http://schemas.microsoft.com/office/drawing/2014/main" id="{C736D977-5A12-FA3E-EC1D-3259FC0B9A5C}"/>
              </a:ext>
            </a:extLst>
          </p:cNvPr>
          <p:cNvSpPr>
            <a:spLocks noChangeShapeType="1"/>
          </p:cNvSpPr>
          <p:nvPr/>
        </p:nvSpPr>
        <p:spPr bwMode="auto">
          <a:xfrm>
            <a:off x="4870451" y="5437188"/>
            <a:ext cx="2792413" cy="0"/>
          </a:xfrm>
          <a:prstGeom prst="line">
            <a:avLst/>
          </a:prstGeom>
          <a:noFill/>
          <a:ln w="9525">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6" name="Rectangle 16">
            <a:extLst>
              <a:ext uri="{FF2B5EF4-FFF2-40B4-BE49-F238E27FC236}">
                <a16:creationId xmlns:a16="http://schemas.microsoft.com/office/drawing/2014/main" id="{1E26A20B-457A-0190-A44D-4A20AECEE7FD}"/>
              </a:ext>
            </a:extLst>
          </p:cNvPr>
          <p:cNvSpPr>
            <a:spLocks noChangeArrowheads="1"/>
          </p:cNvSpPr>
          <p:nvPr/>
        </p:nvSpPr>
        <p:spPr bwMode="auto">
          <a:xfrm>
            <a:off x="4627563" y="5337175"/>
            <a:ext cx="1968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7" name="Rectangle 17">
            <a:extLst>
              <a:ext uri="{FF2B5EF4-FFF2-40B4-BE49-F238E27FC236}">
                <a16:creationId xmlns:a16="http://schemas.microsoft.com/office/drawing/2014/main" id="{9908EEBE-0A8A-A9D2-8F3E-C8581A8F4E72}"/>
              </a:ext>
            </a:extLst>
          </p:cNvPr>
          <p:cNvSpPr>
            <a:spLocks noChangeArrowheads="1"/>
          </p:cNvSpPr>
          <p:nvPr/>
        </p:nvSpPr>
        <p:spPr bwMode="auto">
          <a:xfrm>
            <a:off x="4541838" y="4802188"/>
            <a:ext cx="2841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8" name="Rectangle 18">
            <a:extLst>
              <a:ext uri="{FF2B5EF4-FFF2-40B4-BE49-F238E27FC236}">
                <a16:creationId xmlns:a16="http://schemas.microsoft.com/office/drawing/2014/main" id="{F9386EAD-F934-CE54-0EFB-1E4CDDB1D566}"/>
              </a:ext>
            </a:extLst>
          </p:cNvPr>
          <p:cNvSpPr>
            <a:spLocks noChangeArrowheads="1"/>
          </p:cNvSpPr>
          <p:nvPr/>
        </p:nvSpPr>
        <p:spPr bwMode="auto">
          <a:xfrm>
            <a:off x="4527551" y="4265613"/>
            <a:ext cx="2968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9" name="Rectangle 19">
            <a:extLst>
              <a:ext uri="{FF2B5EF4-FFF2-40B4-BE49-F238E27FC236}">
                <a16:creationId xmlns:a16="http://schemas.microsoft.com/office/drawing/2014/main" id="{9FC35DCD-F9BB-E9D0-65BC-9994F1465F3C}"/>
              </a:ext>
            </a:extLst>
          </p:cNvPr>
          <p:cNvSpPr>
            <a:spLocks noChangeArrowheads="1"/>
          </p:cNvSpPr>
          <p:nvPr/>
        </p:nvSpPr>
        <p:spPr bwMode="auto">
          <a:xfrm>
            <a:off x="4535488" y="3730625"/>
            <a:ext cx="290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60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0" name="Rectangle 20">
            <a:extLst>
              <a:ext uri="{FF2B5EF4-FFF2-40B4-BE49-F238E27FC236}">
                <a16:creationId xmlns:a16="http://schemas.microsoft.com/office/drawing/2014/main" id="{914B5447-2A08-45E9-8082-C841FE3E9792}"/>
              </a:ext>
            </a:extLst>
          </p:cNvPr>
          <p:cNvSpPr>
            <a:spLocks noChangeArrowheads="1"/>
          </p:cNvSpPr>
          <p:nvPr/>
        </p:nvSpPr>
        <p:spPr bwMode="auto">
          <a:xfrm>
            <a:off x="4530726" y="3195638"/>
            <a:ext cx="2936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80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1" name="Rectangle 21">
            <a:extLst>
              <a:ext uri="{FF2B5EF4-FFF2-40B4-BE49-F238E27FC236}">
                <a16:creationId xmlns:a16="http://schemas.microsoft.com/office/drawing/2014/main" id="{49D857DF-03CF-B499-75E5-EFC65030461D}"/>
              </a:ext>
            </a:extLst>
          </p:cNvPr>
          <p:cNvSpPr>
            <a:spLocks noChangeArrowheads="1"/>
          </p:cNvSpPr>
          <p:nvPr/>
        </p:nvSpPr>
        <p:spPr bwMode="auto">
          <a:xfrm>
            <a:off x="4471988" y="2660650"/>
            <a:ext cx="3524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2" name="Rectangle 22">
            <a:extLst>
              <a:ext uri="{FF2B5EF4-FFF2-40B4-BE49-F238E27FC236}">
                <a16:creationId xmlns:a16="http://schemas.microsoft.com/office/drawing/2014/main" id="{F97E9681-31EF-9499-8F8E-4FDC1E22CBDD}"/>
              </a:ext>
            </a:extLst>
          </p:cNvPr>
          <p:cNvSpPr>
            <a:spLocks noChangeArrowheads="1"/>
          </p:cNvSpPr>
          <p:nvPr/>
        </p:nvSpPr>
        <p:spPr bwMode="auto">
          <a:xfrm>
            <a:off x="4486276" y="2124075"/>
            <a:ext cx="3381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3" name="Rectangle 23">
            <a:extLst>
              <a:ext uri="{FF2B5EF4-FFF2-40B4-BE49-F238E27FC236}">
                <a16:creationId xmlns:a16="http://schemas.microsoft.com/office/drawing/2014/main" id="{B56021FB-3C35-60AB-33C4-A31175052134}"/>
              </a:ext>
            </a:extLst>
          </p:cNvPr>
          <p:cNvSpPr>
            <a:spLocks noChangeArrowheads="1"/>
          </p:cNvSpPr>
          <p:nvPr/>
        </p:nvSpPr>
        <p:spPr bwMode="auto">
          <a:xfrm>
            <a:off x="4473576" y="1589088"/>
            <a:ext cx="3524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140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4" name="Rectangle 24">
            <a:extLst>
              <a:ext uri="{FF2B5EF4-FFF2-40B4-BE49-F238E27FC236}">
                <a16:creationId xmlns:a16="http://schemas.microsoft.com/office/drawing/2014/main" id="{7101DC51-65D5-2E81-8ACA-AA8BD28A6C8A}"/>
              </a:ext>
            </a:extLst>
          </p:cNvPr>
          <p:cNvSpPr>
            <a:spLocks noChangeArrowheads="1"/>
          </p:cNvSpPr>
          <p:nvPr/>
        </p:nvSpPr>
        <p:spPr bwMode="auto">
          <a:xfrm>
            <a:off x="5076826" y="5537200"/>
            <a:ext cx="3825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ALT</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5" name="Rectangle 25">
            <a:extLst>
              <a:ext uri="{FF2B5EF4-FFF2-40B4-BE49-F238E27FC236}">
                <a16:creationId xmlns:a16="http://schemas.microsoft.com/office/drawing/2014/main" id="{6BA07404-A333-41A8-1749-E12F4E89C8CD}"/>
              </a:ext>
            </a:extLst>
          </p:cNvPr>
          <p:cNvSpPr>
            <a:spLocks noChangeArrowheads="1"/>
          </p:cNvSpPr>
          <p:nvPr/>
        </p:nvSpPr>
        <p:spPr bwMode="auto">
          <a:xfrm>
            <a:off x="5635626" y="5537200"/>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ALT-SS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6" name="Rectangle 26">
            <a:extLst>
              <a:ext uri="{FF2B5EF4-FFF2-40B4-BE49-F238E27FC236}">
                <a16:creationId xmlns:a16="http://schemas.microsoft.com/office/drawing/2014/main" id="{78F3D22C-24E8-4C56-6C86-60322F5F87AD}"/>
              </a:ext>
            </a:extLst>
          </p:cNvPr>
          <p:cNvSpPr>
            <a:spLocks noChangeArrowheads="1"/>
          </p:cNvSpPr>
          <p:nvPr/>
        </p:nvSpPr>
        <p:spPr bwMode="auto">
          <a:xfrm>
            <a:off x="6469063" y="5537200"/>
            <a:ext cx="387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AST</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7" name="Rectangle 27">
            <a:extLst>
              <a:ext uri="{FF2B5EF4-FFF2-40B4-BE49-F238E27FC236}">
                <a16:creationId xmlns:a16="http://schemas.microsoft.com/office/drawing/2014/main" id="{D12E73C3-01B1-9226-8E9B-F2101859584B}"/>
              </a:ext>
            </a:extLst>
          </p:cNvPr>
          <p:cNvSpPr>
            <a:spLocks noChangeArrowheads="1"/>
          </p:cNvSpPr>
          <p:nvPr/>
        </p:nvSpPr>
        <p:spPr bwMode="auto">
          <a:xfrm>
            <a:off x="7029451" y="5537200"/>
            <a:ext cx="5418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AST-SS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8" name="Rectangle 28">
            <a:extLst>
              <a:ext uri="{FF2B5EF4-FFF2-40B4-BE49-F238E27FC236}">
                <a16:creationId xmlns:a16="http://schemas.microsoft.com/office/drawing/2014/main" id="{17AB8FC9-D2B4-EE4E-779C-B8B44FAAB0C4}"/>
              </a:ext>
            </a:extLst>
          </p:cNvPr>
          <p:cNvSpPr>
            <a:spLocks noChangeArrowheads="1"/>
          </p:cNvSpPr>
          <p:nvPr/>
        </p:nvSpPr>
        <p:spPr bwMode="auto">
          <a:xfrm>
            <a:off x="5226051" y="5891213"/>
            <a:ext cx="84138" cy="84138"/>
          </a:xfrm>
          <a:prstGeom prst="rect">
            <a:avLst/>
          </a:prstGeom>
          <a:solidFill>
            <a:srgbClr val="7C9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9" name="Rectangle 29">
            <a:extLst>
              <a:ext uri="{FF2B5EF4-FFF2-40B4-BE49-F238E27FC236}">
                <a16:creationId xmlns:a16="http://schemas.microsoft.com/office/drawing/2014/main" id="{6F9AA0B6-D508-3BEB-C51A-06818B3AB068}"/>
              </a:ext>
            </a:extLst>
          </p:cNvPr>
          <p:cNvSpPr>
            <a:spLocks noChangeArrowheads="1"/>
          </p:cNvSpPr>
          <p:nvPr/>
        </p:nvSpPr>
        <p:spPr bwMode="auto">
          <a:xfrm>
            <a:off x="5226051" y="5891213"/>
            <a:ext cx="84138" cy="84138"/>
          </a:xfrm>
          <a:prstGeom prst="rect">
            <a:avLst/>
          </a:prstGeom>
          <a:noFill/>
          <a:ln w="9525">
            <a:solidFill>
              <a:srgbClr val="7C97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0" name="Rectangle 30">
            <a:extLst>
              <a:ext uri="{FF2B5EF4-FFF2-40B4-BE49-F238E27FC236}">
                <a16:creationId xmlns:a16="http://schemas.microsoft.com/office/drawing/2014/main" id="{FD261636-733B-A8F8-0E94-C65A549240BA}"/>
              </a:ext>
            </a:extLst>
          </p:cNvPr>
          <p:cNvSpPr>
            <a:spLocks noChangeArrowheads="1"/>
          </p:cNvSpPr>
          <p:nvPr/>
        </p:nvSpPr>
        <p:spPr bwMode="auto">
          <a:xfrm>
            <a:off x="5346701" y="5832475"/>
            <a:ext cx="4568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1/2</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1" name="Rectangle 31">
            <a:extLst>
              <a:ext uri="{FF2B5EF4-FFF2-40B4-BE49-F238E27FC236}">
                <a16:creationId xmlns:a16="http://schemas.microsoft.com/office/drawing/2014/main" id="{D045E473-1B5B-F2FE-4D4C-843F05B51549}"/>
              </a:ext>
            </a:extLst>
          </p:cNvPr>
          <p:cNvSpPr>
            <a:spLocks noChangeArrowheads="1"/>
          </p:cNvSpPr>
          <p:nvPr/>
        </p:nvSpPr>
        <p:spPr bwMode="auto">
          <a:xfrm>
            <a:off x="6183313" y="5891213"/>
            <a:ext cx="82550" cy="84138"/>
          </a:xfrm>
          <a:prstGeom prst="rect">
            <a:avLst/>
          </a:prstGeom>
          <a:solidFill>
            <a:srgbClr val="395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2" name="Rectangle 32">
            <a:extLst>
              <a:ext uri="{FF2B5EF4-FFF2-40B4-BE49-F238E27FC236}">
                <a16:creationId xmlns:a16="http://schemas.microsoft.com/office/drawing/2014/main" id="{6B98E2A7-7BA5-DF07-EB41-4A7F0069DA64}"/>
              </a:ext>
            </a:extLst>
          </p:cNvPr>
          <p:cNvSpPr>
            <a:spLocks noChangeArrowheads="1"/>
          </p:cNvSpPr>
          <p:nvPr/>
        </p:nvSpPr>
        <p:spPr bwMode="auto">
          <a:xfrm>
            <a:off x="6303963" y="5832475"/>
            <a:ext cx="500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3/4</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415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47D516C-6FF8-CC98-7960-8888D0A1A5A4}"/>
              </a:ext>
            </a:extLst>
          </p:cNvPr>
          <p:cNvGraphicFramePr/>
          <p:nvPr>
            <p:extLst>
              <p:ext uri="{D42A27DB-BD31-4B8C-83A1-F6EECF244321}">
                <p14:modId xmlns:p14="http://schemas.microsoft.com/office/powerpoint/2010/main" val="2555448136"/>
              </p:ext>
            </p:extLst>
          </p:nvPr>
        </p:nvGraphicFramePr>
        <p:xfrm>
          <a:off x="-3499086" y="1532965"/>
          <a:ext cx="3409574" cy="4605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áfico 20">
            <a:extLst>
              <a:ext uri="{FF2B5EF4-FFF2-40B4-BE49-F238E27FC236}">
                <a16:creationId xmlns:a16="http://schemas.microsoft.com/office/drawing/2014/main" id="{5243B8D8-E1D0-1857-5A25-B5FBD6B1E63B}"/>
              </a:ext>
            </a:extLst>
          </p:cNvPr>
          <p:cNvGraphicFramePr/>
          <p:nvPr>
            <p:extLst>
              <p:ext uri="{D42A27DB-BD31-4B8C-83A1-F6EECF244321}">
                <p14:modId xmlns:p14="http://schemas.microsoft.com/office/powerpoint/2010/main" val="965471351"/>
              </p:ext>
            </p:extLst>
          </p:nvPr>
        </p:nvGraphicFramePr>
        <p:xfrm>
          <a:off x="12361933" y="1532965"/>
          <a:ext cx="3409574" cy="460536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a:extLst>
              <a:ext uri="{FF2B5EF4-FFF2-40B4-BE49-F238E27FC236}">
                <a16:creationId xmlns:a16="http://schemas.microsoft.com/office/drawing/2014/main" id="{78B9AC53-D14E-B04A-31DF-70FBA960B3F3}"/>
              </a:ext>
            </a:extLst>
          </p:cNvPr>
          <p:cNvSpPr>
            <a:spLocks noChangeArrowheads="1"/>
          </p:cNvSpPr>
          <p:nvPr/>
        </p:nvSpPr>
        <p:spPr bwMode="auto">
          <a:xfrm>
            <a:off x="452437" y="416788"/>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t>
            </a:r>
            <a:r>
              <a:rPr lang="en-US" altLang="pt-BR" sz="2000" b="1" dirty="0">
                <a:solidFill>
                  <a:schemeClr val="bg2">
                    <a:lumMod val="25000"/>
                  </a:schemeClr>
                </a:solidFill>
                <a:cs typeface="Times New Roman" panose="02020603050405020304" pitchFamily="18" charset="0"/>
              </a:rPr>
              <a:t>TRANSAMINASES HEPÁTICAS</a:t>
            </a:r>
            <a:r>
              <a:rPr lang="en-US" altLang="pt-BR" sz="2000" b="1" dirty="0">
                <a:solidFill>
                  <a:schemeClr val="bg2">
                    <a:lumMod val="25000"/>
                  </a:schemeClr>
                </a:solidFill>
                <a:latin typeface="+mj-lt"/>
                <a:cs typeface="Times New Roman" panose="02020603050405020304" pitchFamily="18" charset="0"/>
              </a:rPr>
              <a:t> NA CEP</a:t>
            </a:r>
            <a:r>
              <a:rPr lang="en-US" altLang="pt-BR" sz="2000" dirty="0">
                <a:solidFill>
                  <a:schemeClr val="bg2">
                    <a:lumMod val="25000"/>
                  </a:schemeClr>
                </a:solidFill>
                <a:latin typeface="+mj-lt"/>
                <a:cs typeface="Times New Roman" panose="02020603050405020304" pitchFamily="18" charset="0"/>
              </a:rPr>
              <a:t> EM 2 ANOS</a:t>
            </a:r>
          </a:p>
        </p:txBody>
      </p:sp>
      <p:sp>
        <p:nvSpPr>
          <p:cNvPr id="9" name="Espaço Reservado para Texto 3">
            <a:extLst>
              <a:ext uri="{FF2B5EF4-FFF2-40B4-BE49-F238E27FC236}">
                <a16:creationId xmlns:a16="http://schemas.microsoft.com/office/drawing/2014/main" id="{DDC64F2A-504F-38FD-402D-1E20F259DA3D}"/>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10" name="CaixaDeTexto 9">
            <a:extLst>
              <a:ext uri="{FF2B5EF4-FFF2-40B4-BE49-F238E27FC236}">
                <a16:creationId xmlns:a16="http://schemas.microsoft.com/office/drawing/2014/main" id="{47927697-E395-66D0-7522-279EAB02AE10}"/>
              </a:ext>
            </a:extLst>
          </p:cNvPr>
          <p:cNvSpPr txBox="1"/>
          <p:nvPr/>
        </p:nvSpPr>
        <p:spPr>
          <a:xfrm rot="16200000">
            <a:off x="-448572" y="3408550"/>
            <a:ext cx="1789272" cy="261610"/>
          </a:xfrm>
          <a:prstGeom prst="rect">
            <a:avLst/>
          </a:prstGeom>
          <a:noFill/>
        </p:spPr>
        <p:txBody>
          <a:bodyPr wrap="none" rtlCol="0">
            <a:spAutoFit/>
          </a:bodyPr>
          <a:lstStyle/>
          <a:p>
            <a:r>
              <a:rPr lang="pt-BR" sz="1100" dirty="0">
                <a:solidFill>
                  <a:schemeClr val="bg2">
                    <a:lumMod val="50000"/>
                  </a:schemeClr>
                </a:solidFill>
              </a:rPr>
              <a:t>VALORES DE Y EM U/L</a:t>
            </a:r>
          </a:p>
        </p:txBody>
      </p:sp>
      <p:sp>
        <p:nvSpPr>
          <p:cNvPr id="2" name="Line 5">
            <a:extLst>
              <a:ext uri="{FF2B5EF4-FFF2-40B4-BE49-F238E27FC236}">
                <a16:creationId xmlns:a16="http://schemas.microsoft.com/office/drawing/2014/main" id="{A2DEA2DE-AD99-851C-8BC2-4FCB1B6F09D3}"/>
              </a:ext>
            </a:extLst>
          </p:cNvPr>
          <p:cNvSpPr>
            <a:spLocks noChangeShapeType="1"/>
          </p:cNvSpPr>
          <p:nvPr/>
        </p:nvSpPr>
        <p:spPr bwMode="auto">
          <a:xfrm>
            <a:off x="1161288" y="4902200"/>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Line 6">
            <a:extLst>
              <a:ext uri="{FF2B5EF4-FFF2-40B4-BE49-F238E27FC236}">
                <a16:creationId xmlns:a16="http://schemas.microsoft.com/office/drawing/2014/main" id="{CF054CAB-C4D3-283B-B2C9-6A44C6360EB1}"/>
              </a:ext>
            </a:extLst>
          </p:cNvPr>
          <p:cNvSpPr>
            <a:spLocks noChangeShapeType="1"/>
          </p:cNvSpPr>
          <p:nvPr/>
        </p:nvSpPr>
        <p:spPr bwMode="auto">
          <a:xfrm>
            <a:off x="1161288" y="4367213"/>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Line 7">
            <a:extLst>
              <a:ext uri="{FF2B5EF4-FFF2-40B4-BE49-F238E27FC236}">
                <a16:creationId xmlns:a16="http://schemas.microsoft.com/office/drawing/2014/main" id="{0CF40BFC-A317-4F26-0E9F-50B029828A8B}"/>
              </a:ext>
            </a:extLst>
          </p:cNvPr>
          <p:cNvSpPr>
            <a:spLocks noChangeShapeType="1"/>
          </p:cNvSpPr>
          <p:nvPr/>
        </p:nvSpPr>
        <p:spPr bwMode="auto">
          <a:xfrm>
            <a:off x="1161288" y="3830638"/>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Line 8">
            <a:extLst>
              <a:ext uri="{FF2B5EF4-FFF2-40B4-BE49-F238E27FC236}">
                <a16:creationId xmlns:a16="http://schemas.microsoft.com/office/drawing/2014/main" id="{75349BBF-A4ED-FD98-4072-3BE442D4FCF1}"/>
              </a:ext>
            </a:extLst>
          </p:cNvPr>
          <p:cNvSpPr>
            <a:spLocks noChangeShapeType="1"/>
          </p:cNvSpPr>
          <p:nvPr/>
        </p:nvSpPr>
        <p:spPr bwMode="auto">
          <a:xfrm>
            <a:off x="1161288" y="3295650"/>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Line 9">
            <a:extLst>
              <a:ext uri="{FF2B5EF4-FFF2-40B4-BE49-F238E27FC236}">
                <a16:creationId xmlns:a16="http://schemas.microsoft.com/office/drawing/2014/main" id="{4C5752B5-F04A-84D4-10FE-0630A1B170FC}"/>
              </a:ext>
            </a:extLst>
          </p:cNvPr>
          <p:cNvSpPr>
            <a:spLocks noChangeShapeType="1"/>
          </p:cNvSpPr>
          <p:nvPr/>
        </p:nvSpPr>
        <p:spPr bwMode="auto">
          <a:xfrm>
            <a:off x="1161288" y="2760663"/>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Line 10">
            <a:extLst>
              <a:ext uri="{FF2B5EF4-FFF2-40B4-BE49-F238E27FC236}">
                <a16:creationId xmlns:a16="http://schemas.microsoft.com/office/drawing/2014/main" id="{C20E011F-900E-D949-276E-9714DBA27C33}"/>
              </a:ext>
            </a:extLst>
          </p:cNvPr>
          <p:cNvSpPr>
            <a:spLocks noChangeShapeType="1"/>
          </p:cNvSpPr>
          <p:nvPr/>
        </p:nvSpPr>
        <p:spPr bwMode="auto">
          <a:xfrm>
            <a:off x="1161288" y="2225675"/>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Line 11">
            <a:extLst>
              <a:ext uri="{FF2B5EF4-FFF2-40B4-BE49-F238E27FC236}">
                <a16:creationId xmlns:a16="http://schemas.microsoft.com/office/drawing/2014/main" id="{1AD247EF-90E0-74AA-B2D3-EDC997E83345}"/>
              </a:ext>
            </a:extLst>
          </p:cNvPr>
          <p:cNvSpPr>
            <a:spLocks noChangeShapeType="1"/>
          </p:cNvSpPr>
          <p:nvPr/>
        </p:nvSpPr>
        <p:spPr bwMode="auto">
          <a:xfrm>
            <a:off x="1161288" y="1689100"/>
            <a:ext cx="10578273" cy="0"/>
          </a:xfrm>
          <a:prstGeom prst="line">
            <a:avLst/>
          </a:prstGeom>
          <a:noFill/>
          <a:ln w="9525">
            <a:solidFill>
              <a:srgbClr val="A8BA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Freeform 12">
            <a:extLst>
              <a:ext uri="{FF2B5EF4-FFF2-40B4-BE49-F238E27FC236}">
                <a16:creationId xmlns:a16="http://schemas.microsoft.com/office/drawing/2014/main" id="{3D1139EF-9DF0-3A5F-B977-DA5FC538C97C}"/>
              </a:ext>
            </a:extLst>
          </p:cNvPr>
          <p:cNvSpPr>
            <a:spLocks noEditPoints="1"/>
          </p:cNvSpPr>
          <p:nvPr/>
        </p:nvSpPr>
        <p:spPr bwMode="auto">
          <a:xfrm>
            <a:off x="1502602" y="3416300"/>
            <a:ext cx="8750057" cy="2020888"/>
          </a:xfrm>
          <a:custGeom>
            <a:avLst/>
            <a:gdLst>
              <a:gd name="T0" fmla="*/ 0 w 2834"/>
              <a:gd name="T1" fmla="*/ 0 h 2547"/>
              <a:gd name="T2" fmla="*/ 196 w 2834"/>
              <a:gd name="T3" fmla="*/ 0 h 2547"/>
              <a:gd name="T4" fmla="*/ 196 w 2834"/>
              <a:gd name="T5" fmla="*/ 2547 h 2547"/>
              <a:gd name="T6" fmla="*/ 0 w 2834"/>
              <a:gd name="T7" fmla="*/ 2547 h 2547"/>
              <a:gd name="T8" fmla="*/ 0 w 2834"/>
              <a:gd name="T9" fmla="*/ 0 h 2547"/>
              <a:gd name="T10" fmla="*/ 878 w 2834"/>
              <a:gd name="T11" fmla="*/ 553 h 2547"/>
              <a:gd name="T12" fmla="*/ 1076 w 2834"/>
              <a:gd name="T13" fmla="*/ 553 h 2547"/>
              <a:gd name="T14" fmla="*/ 1076 w 2834"/>
              <a:gd name="T15" fmla="*/ 2547 h 2547"/>
              <a:gd name="T16" fmla="*/ 878 w 2834"/>
              <a:gd name="T17" fmla="*/ 2547 h 2547"/>
              <a:gd name="T18" fmla="*/ 878 w 2834"/>
              <a:gd name="T19" fmla="*/ 553 h 2547"/>
              <a:gd name="T20" fmla="*/ 1758 w 2834"/>
              <a:gd name="T21" fmla="*/ 79 h 2547"/>
              <a:gd name="T22" fmla="*/ 1956 w 2834"/>
              <a:gd name="T23" fmla="*/ 79 h 2547"/>
              <a:gd name="T24" fmla="*/ 1956 w 2834"/>
              <a:gd name="T25" fmla="*/ 2547 h 2547"/>
              <a:gd name="T26" fmla="*/ 1758 w 2834"/>
              <a:gd name="T27" fmla="*/ 2547 h 2547"/>
              <a:gd name="T28" fmla="*/ 1758 w 2834"/>
              <a:gd name="T29" fmla="*/ 79 h 2547"/>
              <a:gd name="T30" fmla="*/ 2638 w 2834"/>
              <a:gd name="T31" fmla="*/ 647 h 2547"/>
              <a:gd name="T32" fmla="*/ 2834 w 2834"/>
              <a:gd name="T33" fmla="*/ 647 h 2547"/>
              <a:gd name="T34" fmla="*/ 2834 w 2834"/>
              <a:gd name="T35" fmla="*/ 2547 h 2547"/>
              <a:gd name="T36" fmla="*/ 2638 w 2834"/>
              <a:gd name="T37" fmla="*/ 2547 h 2547"/>
              <a:gd name="T38" fmla="*/ 2638 w 2834"/>
              <a:gd name="T39" fmla="*/ 647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4" h="2547">
                <a:moveTo>
                  <a:pt x="0" y="0"/>
                </a:moveTo>
                <a:lnTo>
                  <a:pt x="196" y="0"/>
                </a:lnTo>
                <a:lnTo>
                  <a:pt x="196" y="2547"/>
                </a:lnTo>
                <a:lnTo>
                  <a:pt x="0" y="2547"/>
                </a:lnTo>
                <a:lnTo>
                  <a:pt x="0" y="0"/>
                </a:lnTo>
                <a:close/>
                <a:moveTo>
                  <a:pt x="878" y="553"/>
                </a:moveTo>
                <a:lnTo>
                  <a:pt x="1076" y="553"/>
                </a:lnTo>
                <a:lnTo>
                  <a:pt x="1076" y="2547"/>
                </a:lnTo>
                <a:lnTo>
                  <a:pt x="878" y="2547"/>
                </a:lnTo>
                <a:lnTo>
                  <a:pt x="878" y="553"/>
                </a:lnTo>
                <a:close/>
                <a:moveTo>
                  <a:pt x="1758" y="79"/>
                </a:moveTo>
                <a:lnTo>
                  <a:pt x="1956" y="79"/>
                </a:lnTo>
                <a:lnTo>
                  <a:pt x="1956" y="2547"/>
                </a:lnTo>
                <a:lnTo>
                  <a:pt x="1758" y="2547"/>
                </a:lnTo>
                <a:lnTo>
                  <a:pt x="1758" y="79"/>
                </a:lnTo>
                <a:close/>
                <a:moveTo>
                  <a:pt x="2638" y="647"/>
                </a:moveTo>
                <a:lnTo>
                  <a:pt x="2834" y="647"/>
                </a:lnTo>
                <a:lnTo>
                  <a:pt x="2834" y="2547"/>
                </a:lnTo>
                <a:lnTo>
                  <a:pt x="2638" y="2547"/>
                </a:lnTo>
                <a:lnTo>
                  <a:pt x="2638" y="647"/>
                </a:lnTo>
                <a:close/>
              </a:path>
            </a:pathLst>
          </a:custGeom>
          <a:solidFill>
            <a:srgbClr val="7C9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14">
            <a:extLst>
              <a:ext uri="{FF2B5EF4-FFF2-40B4-BE49-F238E27FC236}">
                <a16:creationId xmlns:a16="http://schemas.microsoft.com/office/drawing/2014/main" id="{64AEE5BC-9B59-1AD6-4895-42C68EDFCEC3}"/>
              </a:ext>
            </a:extLst>
          </p:cNvPr>
          <p:cNvSpPr>
            <a:spLocks noEditPoints="1"/>
          </p:cNvSpPr>
          <p:nvPr/>
        </p:nvSpPr>
        <p:spPr bwMode="auto">
          <a:xfrm>
            <a:off x="2274482" y="2193925"/>
            <a:ext cx="8756230" cy="3243263"/>
          </a:xfrm>
          <a:custGeom>
            <a:avLst/>
            <a:gdLst>
              <a:gd name="T0" fmla="*/ 0 w 2836"/>
              <a:gd name="T1" fmla="*/ 0 h 4087"/>
              <a:gd name="T2" fmla="*/ 198 w 2836"/>
              <a:gd name="T3" fmla="*/ 0 h 4087"/>
              <a:gd name="T4" fmla="*/ 198 w 2836"/>
              <a:gd name="T5" fmla="*/ 4087 h 4087"/>
              <a:gd name="T6" fmla="*/ 0 w 2836"/>
              <a:gd name="T7" fmla="*/ 4087 h 4087"/>
              <a:gd name="T8" fmla="*/ 0 w 2836"/>
              <a:gd name="T9" fmla="*/ 0 h 4087"/>
              <a:gd name="T10" fmla="*/ 880 w 2836"/>
              <a:gd name="T11" fmla="*/ 86 h 4087"/>
              <a:gd name="T12" fmla="*/ 1076 w 2836"/>
              <a:gd name="T13" fmla="*/ 86 h 4087"/>
              <a:gd name="T14" fmla="*/ 1076 w 2836"/>
              <a:gd name="T15" fmla="*/ 4087 h 4087"/>
              <a:gd name="T16" fmla="*/ 880 w 2836"/>
              <a:gd name="T17" fmla="*/ 4087 h 4087"/>
              <a:gd name="T18" fmla="*/ 880 w 2836"/>
              <a:gd name="T19" fmla="*/ 86 h 4087"/>
              <a:gd name="T20" fmla="*/ 1758 w 2836"/>
              <a:gd name="T21" fmla="*/ 366 h 4087"/>
              <a:gd name="T22" fmla="*/ 1956 w 2836"/>
              <a:gd name="T23" fmla="*/ 366 h 4087"/>
              <a:gd name="T24" fmla="*/ 1956 w 2836"/>
              <a:gd name="T25" fmla="*/ 4087 h 4087"/>
              <a:gd name="T26" fmla="*/ 1758 w 2836"/>
              <a:gd name="T27" fmla="*/ 4087 h 4087"/>
              <a:gd name="T28" fmla="*/ 1758 w 2836"/>
              <a:gd name="T29" fmla="*/ 366 h 4087"/>
              <a:gd name="T30" fmla="*/ 2638 w 2836"/>
              <a:gd name="T31" fmla="*/ 745 h 4087"/>
              <a:gd name="T32" fmla="*/ 2836 w 2836"/>
              <a:gd name="T33" fmla="*/ 745 h 4087"/>
              <a:gd name="T34" fmla="*/ 2836 w 2836"/>
              <a:gd name="T35" fmla="*/ 4087 h 4087"/>
              <a:gd name="T36" fmla="*/ 2638 w 2836"/>
              <a:gd name="T37" fmla="*/ 4087 h 4087"/>
              <a:gd name="T38" fmla="*/ 2638 w 2836"/>
              <a:gd name="T39" fmla="*/ 745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6" h="4087">
                <a:moveTo>
                  <a:pt x="0" y="0"/>
                </a:moveTo>
                <a:lnTo>
                  <a:pt x="198" y="0"/>
                </a:lnTo>
                <a:lnTo>
                  <a:pt x="198" y="4087"/>
                </a:lnTo>
                <a:lnTo>
                  <a:pt x="0" y="4087"/>
                </a:lnTo>
                <a:lnTo>
                  <a:pt x="0" y="0"/>
                </a:lnTo>
                <a:close/>
                <a:moveTo>
                  <a:pt x="880" y="86"/>
                </a:moveTo>
                <a:lnTo>
                  <a:pt x="1076" y="86"/>
                </a:lnTo>
                <a:lnTo>
                  <a:pt x="1076" y="4087"/>
                </a:lnTo>
                <a:lnTo>
                  <a:pt x="880" y="4087"/>
                </a:lnTo>
                <a:lnTo>
                  <a:pt x="880" y="86"/>
                </a:lnTo>
                <a:close/>
                <a:moveTo>
                  <a:pt x="1758" y="366"/>
                </a:moveTo>
                <a:lnTo>
                  <a:pt x="1956" y="366"/>
                </a:lnTo>
                <a:lnTo>
                  <a:pt x="1956" y="4087"/>
                </a:lnTo>
                <a:lnTo>
                  <a:pt x="1758" y="4087"/>
                </a:lnTo>
                <a:lnTo>
                  <a:pt x="1758" y="366"/>
                </a:lnTo>
                <a:close/>
                <a:moveTo>
                  <a:pt x="2638" y="745"/>
                </a:moveTo>
                <a:lnTo>
                  <a:pt x="2836" y="745"/>
                </a:lnTo>
                <a:lnTo>
                  <a:pt x="2836" y="4087"/>
                </a:lnTo>
                <a:lnTo>
                  <a:pt x="2638" y="4087"/>
                </a:lnTo>
                <a:lnTo>
                  <a:pt x="2638" y="745"/>
                </a:lnTo>
                <a:close/>
              </a:path>
            </a:pathLst>
          </a:custGeom>
          <a:solidFill>
            <a:srgbClr val="395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Line 15">
            <a:extLst>
              <a:ext uri="{FF2B5EF4-FFF2-40B4-BE49-F238E27FC236}">
                <a16:creationId xmlns:a16="http://schemas.microsoft.com/office/drawing/2014/main" id="{7C34E811-092C-A002-210B-20210B2EF5D9}"/>
              </a:ext>
            </a:extLst>
          </p:cNvPr>
          <p:cNvSpPr>
            <a:spLocks noChangeShapeType="1"/>
          </p:cNvSpPr>
          <p:nvPr/>
        </p:nvSpPr>
        <p:spPr bwMode="auto">
          <a:xfrm>
            <a:off x="4870451" y="5437188"/>
            <a:ext cx="2792413" cy="0"/>
          </a:xfrm>
          <a:prstGeom prst="line">
            <a:avLst/>
          </a:prstGeom>
          <a:noFill/>
          <a:ln w="9525">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5" name="Rectangle 16">
            <a:extLst>
              <a:ext uri="{FF2B5EF4-FFF2-40B4-BE49-F238E27FC236}">
                <a16:creationId xmlns:a16="http://schemas.microsoft.com/office/drawing/2014/main" id="{B588F29C-E635-61EF-CDCF-2319AA401722}"/>
              </a:ext>
            </a:extLst>
          </p:cNvPr>
          <p:cNvSpPr>
            <a:spLocks noChangeArrowheads="1"/>
          </p:cNvSpPr>
          <p:nvPr/>
        </p:nvSpPr>
        <p:spPr bwMode="auto">
          <a:xfrm>
            <a:off x="883214" y="5337175"/>
            <a:ext cx="1968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6" name="Rectangle 17">
            <a:extLst>
              <a:ext uri="{FF2B5EF4-FFF2-40B4-BE49-F238E27FC236}">
                <a16:creationId xmlns:a16="http://schemas.microsoft.com/office/drawing/2014/main" id="{9B112E55-B49C-679A-CAA6-53C70E3A8CAC}"/>
              </a:ext>
            </a:extLst>
          </p:cNvPr>
          <p:cNvSpPr>
            <a:spLocks noChangeArrowheads="1"/>
          </p:cNvSpPr>
          <p:nvPr/>
        </p:nvSpPr>
        <p:spPr bwMode="auto">
          <a:xfrm>
            <a:off x="797489" y="4802188"/>
            <a:ext cx="2841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7" name="Rectangle 18">
            <a:extLst>
              <a:ext uri="{FF2B5EF4-FFF2-40B4-BE49-F238E27FC236}">
                <a16:creationId xmlns:a16="http://schemas.microsoft.com/office/drawing/2014/main" id="{D670B827-FC7E-D447-1115-22E6899351A8}"/>
              </a:ext>
            </a:extLst>
          </p:cNvPr>
          <p:cNvSpPr>
            <a:spLocks noChangeArrowheads="1"/>
          </p:cNvSpPr>
          <p:nvPr/>
        </p:nvSpPr>
        <p:spPr bwMode="auto">
          <a:xfrm>
            <a:off x="783202" y="4265613"/>
            <a:ext cx="2968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8" name="Rectangle 19">
            <a:extLst>
              <a:ext uri="{FF2B5EF4-FFF2-40B4-BE49-F238E27FC236}">
                <a16:creationId xmlns:a16="http://schemas.microsoft.com/office/drawing/2014/main" id="{390F6C6D-B57A-2AAC-9A55-17D4561DCC19}"/>
              </a:ext>
            </a:extLst>
          </p:cNvPr>
          <p:cNvSpPr>
            <a:spLocks noChangeArrowheads="1"/>
          </p:cNvSpPr>
          <p:nvPr/>
        </p:nvSpPr>
        <p:spPr bwMode="auto">
          <a:xfrm>
            <a:off x="791139" y="3730625"/>
            <a:ext cx="290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60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9" name="Rectangle 20">
            <a:extLst>
              <a:ext uri="{FF2B5EF4-FFF2-40B4-BE49-F238E27FC236}">
                <a16:creationId xmlns:a16="http://schemas.microsoft.com/office/drawing/2014/main" id="{D1EE2B25-BA5C-062C-9B20-38E77E5C21D4}"/>
              </a:ext>
            </a:extLst>
          </p:cNvPr>
          <p:cNvSpPr>
            <a:spLocks noChangeArrowheads="1"/>
          </p:cNvSpPr>
          <p:nvPr/>
        </p:nvSpPr>
        <p:spPr bwMode="auto">
          <a:xfrm>
            <a:off x="786377" y="3195638"/>
            <a:ext cx="2936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80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0" name="Rectangle 21">
            <a:extLst>
              <a:ext uri="{FF2B5EF4-FFF2-40B4-BE49-F238E27FC236}">
                <a16:creationId xmlns:a16="http://schemas.microsoft.com/office/drawing/2014/main" id="{46A313B1-057C-737C-20B8-F8B75D31711D}"/>
              </a:ext>
            </a:extLst>
          </p:cNvPr>
          <p:cNvSpPr>
            <a:spLocks noChangeArrowheads="1"/>
          </p:cNvSpPr>
          <p:nvPr/>
        </p:nvSpPr>
        <p:spPr bwMode="auto">
          <a:xfrm>
            <a:off x="727639" y="2660650"/>
            <a:ext cx="3524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1" name="Rectangle 22">
            <a:extLst>
              <a:ext uri="{FF2B5EF4-FFF2-40B4-BE49-F238E27FC236}">
                <a16:creationId xmlns:a16="http://schemas.microsoft.com/office/drawing/2014/main" id="{099938A4-2DAD-3314-930C-851C6D758D6E}"/>
              </a:ext>
            </a:extLst>
          </p:cNvPr>
          <p:cNvSpPr>
            <a:spLocks noChangeArrowheads="1"/>
          </p:cNvSpPr>
          <p:nvPr/>
        </p:nvSpPr>
        <p:spPr bwMode="auto">
          <a:xfrm>
            <a:off x="741927" y="2124075"/>
            <a:ext cx="3381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2" name="Rectangle 23">
            <a:extLst>
              <a:ext uri="{FF2B5EF4-FFF2-40B4-BE49-F238E27FC236}">
                <a16:creationId xmlns:a16="http://schemas.microsoft.com/office/drawing/2014/main" id="{26E95FF2-F1E8-96FC-3F5E-DA2718A38747}"/>
              </a:ext>
            </a:extLst>
          </p:cNvPr>
          <p:cNvSpPr>
            <a:spLocks noChangeArrowheads="1"/>
          </p:cNvSpPr>
          <p:nvPr/>
        </p:nvSpPr>
        <p:spPr bwMode="auto">
          <a:xfrm>
            <a:off x="729227" y="1589088"/>
            <a:ext cx="3524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140</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3" name="Rectangle 24">
            <a:extLst>
              <a:ext uri="{FF2B5EF4-FFF2-40B4-BE49-F238E27FC236}">
                <a16:creationId xmlns:a16="http://schemas.microsoft.com/office/drawing/2014/main" id="{22BBF0D0-B622-75D4-8992-CB69DD0BCADF}"/>
              </a:ext>
            </a:extLst>
          </p:cNvPr>
          <p:cNvSpPr>
            <a:spLocks noChangeArrowheads="1"/>
          </p:cNvSpPr>
          <p:nvPr/>
        </p:nvSpPr>
        <p:spPr bwMode="auto">
          <a:xfrm>
            <a:off x="2051266" y="5537200"/>
            <a:ext cx="3825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ALT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4" name="Rectangle 25">
            <a:extLst>
              <a:ext uri="{FF2B5EF4-FFF2-40B4-BE49-F238E27FC236}">
                <a16:creationId xmlns:a16="http://schemas.microsoft.com/office/drawing/2014/main" id="{6EBD1E0E-AC6C-EBD1-676B-E6DD38DA81E7}"/>
              </a:ext>
            </a:extLst>
          </p:cNvPr>
          <p:cNvSpPr>
            <a:spLocks noChangeArrowheads="1"/>
          </p:cNvSpPr>
          <p:nvPr/>
        </p:nvSpPr>
        <p:spPr bwMode="auto">
          <a:xfrm>
            <a:off x="4609557" y="5537200"/>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ALT-SS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5" name="Rectangle 26">
            <a:extLst>
              <a:ext uri="{FF2B5EF4-FFF2-40B4-BE49-F238E27FC236}">
                <a16:creationId xmlns:a16="http://schemas.microsoft.com/office/drawing/2014/main" id="{14ECB721-16A2-C40D-5B66-B084D027C157}"/>
              </a:ext>
            </a:extLst>
          </p:cNvPr>
          <p:cNvSpPr>
            <a:spLocks noChangeArrowheads="1"/>
          </p:cNvSpPr>
          <p:nvPr/>
        </p:nvSpPr>
        <p:spPr bwMode="auto">
          <a:xfrm>
            <a:off x="7470112" y="5537200"/>
            <a:ext cx="387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AST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6" name="Rectangle 27">
            <a:extLst>
              <a:ext uri="{FF2B5EF4-FFF2-40B4-BE49-F238E27FC236}">
                <a16:creationId xmlns:a16="http://schemas.microsoft.com/office/drawing/2014/main" id="{3CC7446D-F99D-D220-9437-F97C1666995D}"/>
              </a:ext>
            </a:extLst>
          </p:cNvPr>
          <p:cNvSpPr>
            <a:spLocks noChangeArrowheads="1"/>
          </p:cNvSpPr>
          <p:nvPr/>
        </p:nvSpPr>
        <p:spPr bwMode="auto">
          <a:xfrm>
            <a:off x="10054443" y="5537200"/>
            <a:ext cx="5418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AST-SS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7" name="Rectangle 28">
            <a:extLst>
              <a:ext uri="{FF2B5EF4-FFF2-40B4-BE49-F238E27FC236}">
                <a16:creationId xmlns:a16="http://schemas.microsoft.com/office/drawing/2014/main" id="{63B8AA0D-07BF-CBB6-3A34-D311E6E0DF39}"/>
              </a:ext>
            </a:extLst>
          </p:cNvPr>
          <p:cNvSpPr>
            <a:spLocks noChangeArrowheads="1"/>
          </p:cNvSpPr>
          <p:nvPr/>
        </p:nvSpPr>
        <p:spPr bwMode="auto">
          <a:xfrm>
            <a:off x="5226051" y="5891213"/>
            <a:ext cx="84138" cy="84138"/>
          </a:xfrm>
          <a:prstGeom prst="rect">
            <a:avLst/>
          </a:prstGeom>
          <a:solidFill>
            <a:srgbClr val="7C9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8" name="Rectangle 29">
            <a:extLst>
              <a:ext uri="{FF2B5EF4-FFF2-40B4-BE49-F238E27FC236}">
                <a16:creationId xmlns:a16="http://schemas.microsoft.com/office/drawing/2014/main" id="{D79B65F0-CC48-D04F-530B-4CB833169086}"/>
              </a:ext>
            </a:extLst>
          </p:cNvPr>
          <p:cNvSpPr>
            <a:spLocks noChangeArrowheads="1"/>
          </p:cNvSpPr>
          <p:nvPr/>
        </p:nvSpPr>
        <p:spPr bwMode="auto">
          <a:xfrm>
            <a:off x="5226051" y="5891213"/>
            <a:ext cx="84138" cy="84138"/>
          </a:xfrm>
          <a:prstGeom prst="rect">
            <a:avLst/>
          </a:prstGeom>
          <a:noFill/>
          <a:ln w="9525">
            <a:solidFill>
              <a:srgbClr val="7C97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9" name="Rectangle 30">
            <a:extLst>
              <a:ext uri="{FF2B5EF4-FFF2-40B4-BE49-F238E27FC236}">
                <a16:creationId xmlns:a16="http://schemas.microsoft.com/office/drawing/2014/main" id="{57B987A0-6D15-A498-7FB3-EEEB9F0C03A6}"/>
              </a:ext>
            </a:extLst>
          </p:cNvPr>
          <p:cNvSpPr>
            <a:spLocks noChangeArrowheads="1"/>
          </p:cNvSpPr>
          <p:nvPr/>
        </p:nvSpPr>
        <p:spPr bwMode="auto">
          <a:xfrm>
            <a:off x="5346701" y="5832475"/>
            <a:ext cx="4568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1/2</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0" name="Rectangle 31">
            <a:extLst>
              <a:ext uri="{FF2B5EF4-FFF2-40B4-BE49-F238E27FC236}">
                <a16:creationId xmlns:a16="http://schemas.microsoft.com/office/drawing/2014/main" id="{F34DE874-D1DD-E90E-5F72-0D634A06488E}"/>
              </a:ext>
            </a:extLst>
          </p:cNvPr>
          <p:cNvSpPr>
            <a:spLocks noChangeArrowheads="1"/>
          </p:cNvSpPr>
          <p:nvPr/>
        </p:nvSpPr>
        <p:spPr bwMode="auto">
          <a:xfrm>
            <a:off x="6183313" y="5891213"/>
            <a:ext cx="82550" cy="84138"/>
          </a:xfrm>
          <a:prstGeom prst="rect">
            <a:avLst/>
          </a:prstGeom>
          <a:solidFill>
            <a:srgbClr val="395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1" name="Rectangle 32">
            <a:extLst>
              <a:ext uri="{FF2B5EF4-FFF2-40B4-BE49-F238E27FC236}">
                <a16:creationId xmlns:a16="http://schemas.microsoft.com/office/drawing/2014/main" id="{B9F04B15-6F5B-D261-66EE-FAFC4E9BE3D3}"/>
              </a:ext>
            </a:extLst>
          </p:cNvPr>
          <p:cNvSpPr>
            <a:spLocks noChangeArrowheads="1"/>
          </p:cNvSpPr>
          <p:nvPr/>
        </p:nvSpPr>
        <p:spPr bwMode="auto">
          <a:xfrm>
            <a:off x="6303963" y="5832475"/>
            <a:ext cx="500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3/4</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4" name="CaixaDeTexto 73">
            <a:extLst>
              <a:ext uri="{FF2B5EF4-FFF2-40B4-BE49-F238E27FC236}">
                <a16:creationId xmlns:a16="http://schemas.microsoft.com/office/drawing/2014/main" id="{D0CB4C85-15B5-91E4-1DD7-D9362F0903FC}"/>
              </a:ext>
            </a:extLst>
          </p:cNvPr>
          <p:cNvSpPr txBox="1"/>
          <p:nvPr/>
        </p:nvSpPr>
        <p:spPr>
          <a:xfrm>
            <a:off x="1673738" y="1429307"/>
            <a:ext cx="1045479" cy="738664"/>
          </a:xfrm>
          <a:prstGeom prst="rect">
            <a:avLst/>
          </a:prstGeom>
          <a:noFill/>
          <a:effectLst>
            <a:outerShdw blurRad="50800" dist="38100" dir="5400000" algn="t" rotWithShape="0">
              <a:prstClr val="black">
                <a:alpha val="16000"/>
              </a:prstClr>
            </a:outerShdw>
          </a:effectLst>
        </p:spPr>
        <p:txBody>
          <a:bodyPr wrap="none" rtlCol="0">
            <a:spAutoFit/>
          </a:bodyPr>
          <a:lstStyle/>
          <a:p>
            <a:r>
              <a:rPr lang="en-GB" sz="1400" b="1" dirty="0"/>
              <a:t>p = 0.046</a:t>
            </a:r>
          </a:p>
          <a:p>
            <a:r>
              <a:rPr lang="en-GB" sz="1400" dirty="0"/>
              <a:t>Z = 1.982</a:t>
            </a:r>
          </a:p>
          <a:p>
            <a:r>
              <a:rPr lang="en-GB" sz="1400" dirty="0"/>
              <a:t>r = 0.36</a:t>
            </a:r>
            <a:endParaRPr lang="pt-BR" sz="1400" dirty="0"/>
          </a:p>
        </p:txBody>
      </p:sp>
      <p:sp>
        <p:nvSpPr>
          <p:cNvPr id="75" name="CaixaDeTexto 74">
            <a:extLst>
              <a:ext uri="{FF2B5EF4-FFF2-40B4-BE49-F238E27FC236}">
                <a16:creationId xmlns:a16="http://schemas.microsoft.com/office/drawing/2014/main" id="{EC766A74-82AD-EABC-4093-C227B1A9463F}"/>
              </a:ext>
            </a:extLst>
          </p:cNvPr>
          <p:cNvSpPr txBox="1"/>
          <p:nvPr/>
        </p:nvSpPr>
        <p:spPr>
          <a:xfrm>
            <a:off x="4408805" y="1478138"/>
            <a:ext cx="1010213" cy="738664"/>
          </a:xfrm>
          <a:prstGeom prst="rect">
            <a:avLst/>
          </a:prstGeom>
          <a:noFill/>
          <a:effectLst>
            <a:outerShdw blurRad="50800" dist="38100" dir="5400000" algn="t" rotWithShape="0">
              <a:prstClr val="black">
                <a:alpha val="16000"/>
              </a:prstClr>
            </a:outerShdw>
          </a:effectLst>
        </p:spPr>
        <p:txBody>
          <a:bodyPr wrap="none" rtlCol="0">
            <a:spAutoFit/>
          </a:bodyPr>
          <a:lstStyle/>
          <a:p>
            <a:r>
              <a:rPr lang="en-GB" sz="1400" b="1" dirty="0"/>
              <a:t>p = 0.021</a:t>
            </a:r>
          </a:p>
          <a:p>
            <a:r>
              <a:rPr lang="en-GB" sz="1400" dirty="0"/>
              <a:t>Z = 2.246</a:t>
            </a:r>
          </a:p>
          <a:p>
            <a:r>
              <a:rPr lang="en-GB" sz="1400" dirty="0"/>
              <a:t>r = 0.46</a:t>
            </a:r>
            <a:endParaRPr lang="pt-BR" sz="1400" dirty="0"/>
          </a:p>
        </p:txBody>
      </p:sp>
      <p:sp>
        <p:nvSpPr>
          <p:cNvPr id="76" name="CaixaDeTexto 75">
            <a:extLst>
              <a:ext uri="{FF2B5EF4-FFF2-40B4-BE49-F238E27FC236}">
                <a16:creationId xmlns:a16="http://schemas.microsoft.com/office/drawing/2014/main" id="{F938CA58-501D-4568-2229-5FF00049BC15}"/>
              </a:ext>
            </a:extLst>
          </p:cNvPr>
          <p:cNvSpPr txBox="1"/>
          <p:nvPr/>
        </p:nvSpPr>
        <p:spPr>
          <a:xfrm>
            <a:off x="7108685" y="1596549"/>
            <a:ext cx="1053494" cy="738664"/>
          </a:xfrm>
          <a:prstGeom prst="rect">
            <a:avLst/>
          </a:prstGeom>
          <a:noFill/>
          <a:effectLst>
            <a:outerShdw blurRad="50800" dist="38100" dir="5400000" algn="t" rotWithShape="0">
              <a:prstClr val="black">
                <a:alpha val="16000"/>
              </a:prstClr>
            </a:outerShdw>
          </a:effectLst>
        </p:spPr>
        <p:txBody>
          <a:bodyPr wrap="none" rtlCol="0">
            <a:spAutoFit/>
          </a:bodyPr>
          <a:lstStyle/>
          <a:p>
            <a:r>
              <a:rPr lang="en-GB" sz="1400" b="1" dirty="0">
                <a:solidFill>
                  <a:schemeClr val="accent5"/>
                </a:solidFill>
              </a:rPr>
              <a:t>p = 0.053</a:t>
            </a:r>
          </a:p>
          <a:p>
            <a:r>
              <a:rPr lang="en-GB" sz="1400" dirty="0"/>
              <a:t>Z = 1.927</a:t>
            </a:r>
          </a:p>
          <a:p>
            <a:r>
              <a:rPr lang="en-GB" sz="1400" dirty="0"/>
              <a:t>r = 0.36</a:t>
            </a:r>
            <a:endParaRPr lang="pt-BR" sz="1400" dirty="0"/>
          </a:p>
        </p:txBody>
      </p:sp>
      <p:sp>
        <p:nvSpPr>
          <p:cNvPr id="77" name="CaixaDeTexto 76">
            <a:extLst>
              <a:ext uri="{FF2B5EF4-FFF2-40B4-BE49-F238E27FC236}">
                <a16:creationId xmlns:a16="http://schemas.microsoft.com/office/drawing/2014/main" id="{068DB151-29FF-645B-A02B-0BEEBEACB4F6}"/>
              </a:ext>
            </a:extLst>
          </p:cNvPr>
          <p:cNvSpPr txBox="1"/>
          <p:nvPr/>
        </p:nvSpPr>
        <p:spPr>
          <a:xfrm>
            <a:off x="9851846" y="1935242"/>
            <a:ext cx="1045479" cy="738664"/>
          </a:xfrm>
          <a:prstGeom prst="rect">
            <a:avLst/>
          </a:prstGeom>
          <a:noFill/>
          <a:effectLst>
            <a:outerShdw blurRad="50800" dist="38100" dir="5400000" algn="t" rotWithShape="0">
              <a:prstClr val="black">
                <a:alpha val="16000"/>
              </a:prstClr>
            </a:outerShdw>
          </a:effectLst>
        </p:spPr>
        <p:txBody>
          <a:bodyPr wrap="none" rtlCol="0">
            <a:spAutoFit/>
          </a:bodyPr>
          <a:lstStyle/>
          <a:p>
            <a:r>
              <a:rPr lang="en-GB" sz="1400" b="1" dirty="0"/>
              <a:t>p = 0.040</a:t>
            </a:r>
          </a:p>
          <a:p>
            <a:r>
              <a:rPr lang="en-GB" sz="1400" dirty="0"/>
              <a:t>Z = 2.067</a:t>
            </a:r>
          </a:p>
          <a:p>
            <a:r>
              <a:rPr lang="en-GB" sz="1400" dirty="0"/>
              <a:t>r = 0.43</a:t>
            </a:r>
            <a:endParaRPr lang="pt-BR" sz="1400" dirty="0"/>
          </a:p>
        </p:txBody>
      </p:sp>
    </p:spTree>
    <p:extLst>
      <p:ext uri="{BB962C8B-B14F-4D97-AF65-F5344CB8AC3E}">
        <p14:creationId xmlns:p14="http://schemas.microsoft.com/office/powerpoint/2010/main" val="28865203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20"/>
                                        <p:tgtEl>
                                          <p:spTgt spid="74"/>
                                        </p:tgtEl>
                                      </p:cBhvr>
                                    </p:animEffect>
                                    <p:anim calcmode="lin" valueType="num">
                                      <p:cBhvr>
                                        <p:cTn id="8" dur="120" fill="hold"/>
                                        <p:tgtEl>
                                          <p:spTgt spid="74"/>
                                        </p:tgtEl>
                                        <p:attrNameLst>
                                          <p:attrName>ppt_x</p:attrName>
                                        </p:attrNameLst>
                                      </p:cBhvr>
                                      <p:tavLst>
                                        <p:tav tm="0">
                                          <p:val>
                                            <p:strVal val="#ppt_x"/>
                                          </p:val>
                                        </p:tav>
                                        <p:tav tm="100000">
                                          <p:val>
                                            <p:strVal val="#ppt_x"/>
                                          </p:val>
                                        </p:tav>
                                      </p:tavLst>
                                    </p:anim>
                                    <p:anim calcmode="lin" valueType="num">
                                      <p:cBhvr>
                                        <p:cTn id="9" dur="12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2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20"/>
                                        <p:tgtEl>
                                          <p:spTgt spid="75"/>
                                        </p:tgtEl>
                                      </p:cBhvr>
                                    </p:animEffect>
                                    <p:anim calcmode="lin" valueType="num">
                                      <p:cBhvr>
                                        <p:cTn id="14" dur="120" fill="hold"/>
                                        <p:tgtEl>
                                          <p:spTgt spid="75"/>
                                        </p:tgtEl>
                                        <p:attrNameLst>
                                          <p:attrName>ppt_x</p:attrName>
                                        </p:attrNameLst>
                                      </p:cBhvr>
                                      <p:tavLst>
                                        <p:tav tm="0">
                                          <p:val>
                                            <p:strVal val="#ppt_x"/>
                                          </p:val>
                                        </p:tav>
                                        <p:tav tm="100000">
                                          <p:val>
                                            <p:strVal val="#ppt_x"/>
                                          </p:val>
                                        </p:tav>
                                      </p:tavLst>
                                    </p:anim>
                                    <p:anim calcmode="lin" valueType="num">
                                      <p:cBhvr>
                                        <p:cTn id="15" dur="120" fill="hold"/>
                                        <p:tgtEl>
                                          <p:spTgt spid="75"/>
                                        </p:tgtEl>
                                        <p:attrNameLst>
                                          <p:attrName>ppt_y</p:attrName>
                                        </p:attrNameLst>
                                      </p:cBhvr>
                                      <p:tavLst>
                                        <p:tav tm="0">
                                          <p:val>
                                            <p:strVal val="#ppt_y+.1"/>
                                          </p:val>
                                        </p:tav>
                                        <p:tav tm="100000">
                                          <p:val>
                                            <p:strVal val="#ppt_y"/>
                                          </p:val>
                                        </p:tav>
                                      </p:tavLst>
                                    </p:anim>
                                  </p:childTnLst>
                                </p:cTn>
                              </p:par>
                            </p:childTnLst>
                          </p:cTn>
                        </p:par>
                        <p:par>
                          <p:cTn id="16" fill="hold">
                            <p:stCondLst>
                              <p:cond delay="240"/>
                            </p:stCondLst>
                            <p:childTnLst>
                              <p:par>
                                <p:cTn id="17" presetID="42"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20"/>
                                        <p:tgtEl>
                                          <p:spTgt spid="76"/>
                                        </p:tgtEl>
                                      </p:cBhvr>
                                    </p:animEffect>
                                    <p:anim calcmode="lin" valueType="num">
                                      <p:cBhvr>
                                        <p:cTn id="20" dur="120" fill="hold"/>
                                        <p:tgtEl>
                                          <p:spTgt spid="76"/>
                                        </p:tgtEl>
                                        <p:attrNameLst>
                                          <p:attrName>ppt_x</p:attrName>
                                        </p:attrNameLst>
                                      </p:cBhvr>
                                      <p:tavLst>
                                        <p:tav tm="0">
                                          <p:val>
                                            <p:strVal val="#ppt_x"/>
                                          </p:val>
                                        </p:tav>
                                        <p:tav tm="100000">
                                          <p:val>
                                            <p:strVal val="#ppt_x"/>
                                          </p:val>
                                        </p:tav>
                                      </p:tavLst>
                                    </p:anim>
                                    <p:anim calcmode="lin" valueType="num">
                                      <p:cBhvr>
                                        <p:cTn id="21" dur="120" fill="hold"/>
                                        <p:tgtEl>
                                          <p:spTgt spid="76"/>
                                        </p:tgtEl>
                                        <p:attrNameLst>
                                          <p:attrName>ppt_y</p:attrName>
                                        </p:attrNameLst>
                                      </p:cBhvr>
                                      <p:tavLst>
                                        <p:tav tm="0">
                                          <p:val>
                                            <p:strVal val="#ppt_y+.1"/>
                                          </p:val>
                                        </p:tav>
                                        <p:tav tm="100000">
                                          <p:val>
                                            <p:strVal val="#ppt_y"/>
                                          </p:val>
                                        </p:tav>
                                      </p:tavLst>
                                    </p:anim>
                                  </p:childTnLst>
                                </p:cTn>
                              </p:par>
                            </p:childTnLst>
                          </p:cTn>
                        </p:par>
                        <p:par>
                          <p:cTn id="22" fill="hold">
                            <p:stCondLst>
                              <p:cond delay="360"/>
                            </p:stCondLst>
                            <p:childTnLst>
                              <p:par>
                                <p:cTn id="23" presetID="42"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20"/>
                                        <p:tgtEl>
                                          <p:spTgt spid="77"/>
                                        </p:tgtEl>
                                      </p:cBhvr>
                                    </p:animEffect>
                                    <p:anim calcmode="lin" valueType="num">
                                      <p:cBhvr>
                                        <p:cTn id="26" dur="120" fill="hold"/>
                                        <p:tgtEl>
                                          <p:spTgt spid="77"/>
                                        </p:tgtEl>
                                        <p:attrNameLst>
                                          <p:attrName>ppt_x</p:attrName>
                                        </p:attrNameLst>
                                      </p:cBhvr>
                                      <p:tavLst>
                                        <p:tav tm="0">
                                          <p:val>
                                            <p:strVal val="#ppt_x"/>
                                          </p:val>
                                        </p:tav>
                                        <p:tav tm="100000">
                                          <p:val>
                                            <p:strVal val="#ppt_x"/>
                                          </p:val>
                                        </p:tav>
                                      </p:tavLst>
                                    </p:anim>
                                    <p:anim calcmode="lin" valueType="num">
                                      <p:cBhvr>
                                        <p:cTn id="27" dur="12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rma Livre: Forma 21">
            <a:extLst>
              <a:ext uri="{FF2B5EF4-FFF2-40B4-BE49-F238E27FC236}">
                <a16:creationId xmlns:a16="http://schemas.microsoft.com/office/drawing/2014/main" id="{6B849E08-60C9-B615-3C5F-38669724807F}"/>
              </a:ext>
            </a:extLst>
          </p:cNvPr>
          <p:cNvSpPr/>
          <p:nvPr/>
        </p:nvSpPr>
        <p:spPr>
          <a:xfrm>
            <a:off x="9036971" y="2447925"/>
            <a:ext cx="2321846" cy="2542971"/>
          </a:xfrm>
          <a:custGeom>
            <a:avLst/>
            <a:gdLst>
              <a:gd name="connsiteX0" fmla="*/ 0 w 2542970"/>
              <a:gd name="connsiteY0" fmla="*/ 0 h 2321845"/>
              <a:gd name="connsiteX1" fmla="*/ 2542970 w 2542970"/>
              <a:gd name="connsiteY1" fmla="*/ 0 h 2321845"/>
              <a:gd name="connsiteX2" fmla="*/ 2542970 w 2542970"/>
              <a:gd name="connsiteY2" fmla="*/ 2321845 h 2321845"/>
              <a:gd name="connsiteX3" fmla="*/ 0 w 2542970"/>
              <a:gd name="connsiteY3" fmla="*/ 2321845 h 2321845"/>
              <a:gd name="connsiteX4" fmla="*/ 0 w 2542970"/>
              <a:gd name="connsiteY4" fmla="*/ 0 h 232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970" h="2321845">
                <a:moveTo>
                  <a:pt x="1" y="2321845"/>
                </a:moveTo>
                <a:lnTo>
                  <a:pt x="1" y="0"/>
                </a:lnTo>
                <a:lnTo>
                  <a:pt x="2542969" y="0"/>
                </a:lnTo>
                <a:lnTo>
                  <a:pt x="2542969" y="2321845"/>
                </a:lnTo>
                <a:lnTo>
                  <a:pt x="1" y="2321845"/>
                </a:lnTo>
                <a:close/>
              </a:path>
            </a:pathLst>
          </a:custGeom>
          <a:solidFill>
            <a:schemeClr val="accent2">
              <a:lumMod val="5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0" tIns="1" rIns="127001" bIns="0" numCol="1" spcCol="1270" anchor="ctr" anchorCtr="0">
            <a:noAutofit/>
          </a:bodyPr>
          <a:lstStyle/>
          <a:p>
            <a:pPr marL="0" lvl="0" indent="0" algn="ctr" defTabSz="889000">
              <a:lnSpc>
                <a:spcPct val="90000"/>
              </a:lnSpc>
              <a:spcBef>
                <a:spcPct val="0"/>
              </a:spcBef>
              <a:spcAft>
                <a:spcPct val="35000"/>
              </a:spcAft>
              <a:buNone/>
            </a:pPr>
            <a:r>
              <a:rPr lang="pt-BR" sz="2000" kern="1200" dirty="0"/>
              <a:t>Hepatite de interface e lobular </a:t>
            </a:r>
            <a:r>
              <a:rPr lang="pt-BR" sz="2000" kern="1200" dirty="0">
                <a:sym typeface="Wingdings" panose="05000000000000000000" pitchFamily="2" charset="2"/>
              </a:rPr>
              <a:t></a:t>
            </a:r>
            <a:r>
              <a:rPr lang="pt-BR" sz="2000" kern="1200" dirty="0"/>
              <a:t> menos proeminente na CEP</a:t>
            </a:r>
          </a:p>
        </p:txBody>
      </p:sp>
      <p:sp>
        <p:nvSpPr>
          <p:cNvPr id="21" name="Forma Livre: Forma 20">
            <a:extLst>
              <a:ext uri="{FF2B5EF4-FFF2-40B4-BE49-F238E27FC236}">
                <a16:creationId xmlns:a16="http://schemas.microsoft.com/office/drawing/2014/main" id="{18794AD3-AC94-3323-E8AE-6B9DBD810FBE}"/>
              </a:ext>
            </a:extLst>
          </p:cNvPr>
          <p:cNvSpPr/>
          <p:nvPr/>
        </p:nvSpPr>
        <p:spPr>
          <a:xfrm>
            <a:off x="6715125" y="2447925"/>
            <a:ext cx="2321846" cy="2542971"/>
          </a:xfrm>
          <a:custGeom>
            <a:avLst/>
            <a:gdLst>
              <a:gd name="connsiteX0" fmla="*/ 0 w 2542970"/>
              <a:gd name="connsiteY0" fmla="*/ 0 h 2321845"/>
              <a:gd name="connsiteX1" fmla="*/ 2542970 w 2542970"/>
              <a:gd name="connsiteY1" fmla="*/ 0 h 2321845"/>
              <a:gd name="connsiteX2" fmla="*/ 2542970 w 2542970"/>
              <a:gd name="connsiteY2" fmla="*/ 2321845 h 2321845"/>
              <a:gd name="connsiteX3" fmla="*/ 0 w 2542970"/>
              <a:gd name="connsiteY3" fmla="*/ 2321845 h 2321845"/>
              <a:gd name="connsiteX4" fmla="*/ 0 w 2542970"/>
              <a:gd name="connsiteY4" fmla="*/ 0 h 232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970" h="2321845">
                <a:moveTo>
                  <a:pt x="1" y="2321845"/>
                </a:moveTo>
                <a:lnTo>
                  <a:pt x="1" y="0"/>
                </a:lnTo>
                <a:lnTo>
                  <a:pt x="2542969" y="0"/>
                </a:lnTo>
                <a:lnTo>
                  <a:pt x="2542969" y="2321845"/>
                </a:lnTo>
                <a:lnTo>
                  <a:pt x="1" y="2321845"/>
                </a:lnTo>
                <a:close/>
              </a:path>
            </a:pathLst>
          </a:custGeom>
          <a:solidFill>
            <a:schemeClr val="accent2">
              <a:lumMod val="75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0" tIns="0" rIns="127001" bIns="0" numCol="1" spcCol="1270" anchor="ctr" anchorCtr="0">
            <a:noAutofit/>
          </a:bodyPr>
          <a:lstStyle/>
          <a:p>
            <a:pPr marL="0" lvl="0" indent="0" algn="ctr" defTabSz="889000">
              <a:lnSpc>
                <a:spcPct val="90000"/>
              </a:lnSpc>
              <a:spcBef>
                <a:spcPct val="0"/>
              </a:spcBef>
              <a:spcAft>
                <a:spcPct val="35000"/>
              </a:spcAft>
              <a:buNone/>
            </a:pPr>
            <a:r>
              <a:rPr lang="pt-BR" sz="2000" kern="1200" dirty="0"/>
              <a:t>Agressão </a:t>
            </a:r>
            <a:r>
              <a:rPr lang="pt-BR" sz="2000" kern="1200" dirty="0" err="1"/>
              <a:t>ductular</a:t>
            </a:r>
            <a:r>
              <a:rPr lang="pt-BR" sz="2000" kern="1200" dirty="0"/>
              <a:t> associa-se com lesão </a:t>
            </a:r>
            <a:r>
              <a:rPr lang="pt-BR" sz="2000" kern="1200" dirty="0" err="1"/>
              <a:t>hepatocitária</a:t>
            </a:r>
            <a:endParaRPr lang="pt-BR" sz="2000" kern="1200" dirty="0"/>
          </a:p>
        </p:txBody>
      </p:sp>
      <p:sp>
        <p:nvSpPr>
          <p:cNvPr id="2" name="Title 1">
            <a:extLst>
              <a:ext uri="{FF2B5EF4-FFF2-40B4-BE49-F238E27FC236}">
                <a16:creationId xmlns:a16="http://schemas.microsoft.com/office/drawing/2014/main" id="{923C16FE-15EC-F430-404E-0D9FCD660036}"/>
              </a:ext>
            </a:extLst>
          </p:cNvPr>
          <p:cNvSpPr>
            <a:spLocks noGrp="1"/>
          </p:cNvSpPr>
          <p:nvPr>
            <p:ph type="title"/>
          </p:nvPr>
        </p:nvSpPr>
        <p:spPr/>
        <p:txBody>
          <a:bodyPr>
            <a:normAutofit fontScale="90000"/>
          </a:bodyPr>
          <a:lstStyle/>
          <a:p>
            <a:r>
              <a:rPr lang="pt-BR" dirty="0">
                <a:solidFill>
                  <a:schemeClr val="accent2"/>
                </a:solidFill>
              </a:rPr>
              <a:t>ALT E AST SÉRICAS X ATIVIDADE COLANGÍTICA NA CEP</a:t>
            </a:r>
          </a:p>
        </p:txBody>
      </p:sp>
      <p:sp>
        <p:nvSpPr>
          <p:cNvPr id="20" name="Forma Livre: Forma 19">
            <a:extLst>
              <a:ext uri="{FF2B5EF4-FFF2-40B4-BE49-F238E27FC236}">
                <a16:creationId xmlns:a16="http://schemas.microsoft.com/office/drawing/2014/main" id="{3452D61B-6D58-52AE-FD83-37140A80D354}"/>
              </a:ext>
            </a:extLst>
          </p:cNvPr>
          <p:cNvSpPr/>
          <p:nvPr/>
        </p:nvSpPr>
        <p:spPr>
          <a:xfrm>
            <a:off x="3962893" y="2447925"/>
            <a:ext cx="2752232" cy="2542971"/>
          </a:xfrm>
          <a:custGeom>
            <a:avLst/>
            <a:gdLst>
              <a:gd name="connsiteX0" fmla="*/ 0 w 2542970"/>
              <a:gd name="connsiteY0" fmla="*/ 0 h 2321845"/>
              <a:gd name="connsiteX1" fmla="*/ 2542970 w 2542970"/>
              <a:gd name="connsiteY1" fmla="*/ 0 h 2321845"/>
              <a:gd name="connsiteX2" fmla="*/ 2542970 w 2542970"/>
              <a:gd name="connsiteY2" fmla="*/ 2321845 h 2321845"/>
              <a:gd name="connsiteX3" fmla="*/ 0 w 2542970"/>
              <a:gd name="connsiteY3" fmla="*/ 2321845 h 2321845"/>
              <a:gd name="connsiteX4" fmla="*/ 0 w 2542970"/>
              <a:gd name="connsiteY4" fmla="*/ 0 h 232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970" h="2321845">
                <a:moveTo>
                  <a:pt x="1" y="2321845"/>
                </a:moveTo>
                <a:lnTo>
                  <a:pt x="1" y="0"/>
                </a:lnTo>
                <a:lnTo>
                  <a:pt x="2542969" y="0"/>
                </a:lnTo>
                <a:lnTo>
                  <a:pt x="2542969" y="2321845"/>
                </a:lnTo>
                <a:lnTo>
                  <a:pt x="1" y="2321845"/>
                </a:lnTo>
                <a:close/>
              </a:path>
            </a:pathLst>
          </a:custGeom>
          <a:solidFill>
            <a:schemeClr val="accent2"/>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0" tIns="0" rIns="127001" bIns="0" numCol="1" spcCol="1270" anchor="ctr" anchorCtr="0">
            <a:noAutofit/>
          </a:bodyPr>
          <a:lstStyle/>
          <a:p>
            <a:pPr marL="0" lvl="0" indent="0" algn="ctr" defTabSz="889000">
              <a:lnSpc>
                <a:spcPct val="90000"/>
              </a:lnSpc>
              <a:spcBef>
                <a:spcPct val="0"/>
              </a:spcBef>
              <a:spcAft>
                <a:spcPct val="35000"/>
              </a:spcAft>
              <a:buNone/>
            </a:pPr>
            <a:r>
              <a:rPr lang="en-US" sz="2000" kern="1200" dirty="0" err="1"/>
              <a:t>Heterogeneidade</a:t>
            </a:r>
            <a:r>
              <a:rPr lang="en-US" sz="2000" kern="1200" dirty="0"/>
              <a:t> da </a:t>
            </a:r>
            <a:r>
              <a:rPr lang="en-US" sz="2000" kern="1200" dirty="0" err="1"/>
              <a:t>distribui</a:t>
            </a:r>
            <a:r>
              <a:rPr lang="pt-BR" sz="2000" kern="1200" dirty="0" err="1"/>
              <a:t>ção</a:t>
            </a:r>
            <a:r>
              <a:rPr lang="pt-BR" sz="2000" kern="1200" dirty="0"/>
              <a:t> das lesões pelo parênquima hepático</a:t>
            </a:r>
          </a:p>
        </p:txBody>
      </p:sp>
      <p:cxnSp>
        <p:nvCxnSpPr>
          <p:cNvPr id="5" name="Conector reto 4">
            <a:extLst>
              <a:ext uri="{FF2B5EF4-FFF2-40B4-BE49-F238E27FC236}">
                <a16:creationId xmlns:a16="http://schemas.microsoft.com/office/drawing/2014/main" id="{D90E42D3-B0F4-E4B3-6085-A31FAF79CF88}"/>
              </a:ext>
            </a:extLst>
          </p:cNvPr>
          <p:cNvCxnSpPr/>
          <p:nvPr/>
        </p:nvCxnSpPr>
        <p:spPr>
          <a:xfrm>
            <a:off x="452927" y="644525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B4078049-0BD0-9786-ACC9-BDA895A72163}"/>
              </a:ext>
            </a:extLst>
          </p:cNvPr>
          <p:cNvSpPr txBox="1"/>
          <p:nvPr/>
        </p:nvSpPr>
        <p:spPr>
          <a:xfrm>
            <a:off x="180975" y="6492875"/>
            <a:ext cx="11830050" cy="276999"/>
          </a:xfrm>
          <a:prstGeom prst="rect">
            <a:avLst/>
          </a:prstGeom>
          <a:noFill/>
        </p:spPr>
        <p:txBody>
          <a:bodyPr wrap="square" rtlCol="0">
            <a:spAutoFit/>
          </a:bodyPr>
          <a:lstStyle/>
          <a:p>
            <a:pPr algn="ctr"/>
            <a:r>
              <a:rPr lang="da-DK" sz="1200" dirty="0">
                <a:solidFill>
                  <a:schemeClr val="bg2">
                    <a:lumMod val="50000"/>
                  </a:schemeClr>
                </a:solidFill>
              </a:rPr>
              <a:t>James Neuberger et al. (2020); Yasuni Nakanuma et al. (1999)</a:t>
            </a:r>
          </a:p>
        </p:txBody>
      </p:sp>
      <p:sp>
        <p:nvSpPr>
          <p:cNvPr id="7" name="Espaço Reservado para Texto 3">
            <a:extLst>
              <a:ext uri="{FF2B5EF4-FFF2-40B4-BE49-F238E27FC236}">
                <a16:creationId xmlns:a16="http://schemas.microsoft.com/office/drawing/2014/main" id="{266D6E27-6774-FB2D-D5FA-F9A0AEC72F6E}"/>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8" name="Retângulo 7">
            <a:extLst>
              <a:ext uri="{FF2B5EF4-FFF2-40B4-BE49-F238E27FC236}">
                <a16:creationId xmlns:a16="http://schemas.microsoft.com/office/drawing/2014/main" id="{99CE8616-8422-163B-557D-F26089AAC167}"/>
              </a:ext>
            </a:extLst>
          </p:cNvPr>
          <p:cNvSpPr/>
          <p:nvPr/>
        </p:nvSpPr>
        <p:spPr>
          <a:xfrm>
            <a:off x="452438" y="2638041"/>
            <a:ext cx="3152776" cy="2053355"/>
          </a:xfrm>
          <a:prstGeom prst="rect">
            <a:avLst/>
          </a:prstGeom>
          <a:solidFill>
            <a:schemeClr val="accent2"/>
          </a:solidFill>
          <a:ln w="117475">
            <a:solidFill>
              <a:schemeClr val="accent2">
                <a:lumMod val="20000"/>
                <a:lumOff val="80000"/>
              </a:schemeClr>
            </a:solidFill>
          </a:ln>
          <a:effectLst>
            <a:outerShdw blurRad="139700" dist="63500" dir="5400000" algn="t" rotWithShape="0">
              <a:prstClr val="black">
                <a:alpha val="1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dirty="0"/>
              <a:t>ALT E AST</a:t>
            </a:r>
          </a:p>
          <a:p>
            <a:pPr algn="ctr"/>
            <a:r>
              <a:rPr lang="pt-BR" sz="2000" dirty="0"/>
              <a:t>MARCADORES </a:t>
            </a:r>
          </a:p>
          <a:p>
            <a:pPr algn="ctr"/>
            <a:r>
              <a:rPr lang="pt-BR" sz="2000" dirty="0"/>
              <a:t>DE DANO HEPATOCELULAR</a:t>
            </a:r>
          </a:p>
        </p:txBody>
      </p:sp>
      <p:sp>
        <p:nvSpPr>
          <p:cNvPr id="9" name="CaixaDeTexto 8">
            <a:extLst>
              <a:ext uri="{FF2B5EF4-FFF2-40B4-BE49-F238E27FC236}">
                <a16:creationId xmlns:a16="http://schemas.microsoft.com/office/drawing/2014/main" id="{43C2593B-F063-AB7D-1B72-0AA27E9151EA}"/>
              </a:ext>
            </a:extLst>
          </p:cNvPr>
          <p:cNvSpPr txBox="1"/>
          <p:nvPr/>
        </p:nvSpPr>
        <p:spPr>
          <a:xfrm>
            <a:off x="2006024" y="5229655"/>
            <a:ext cx="8179951" cy="830997"/>
          </a:xfrm>
          <a:prstGeom prst="rect">
            <a:avLst/>
          </a:prstGeom>
          <a:noFill/>
        </p:spPr>
        <p:txBody>
          <a:bodyPr wrap="square" rtlCol="0">
            <a:spAutoFit/>
          </a:bodyPr>
          <a:lstStyle/>
          <a:p>
            <a:pPr algn="ctr"/>
            <a:r>
              <a:rPr lang="pt-BR" sz="2400" dirty="0">
                <a:solidFill>
                  <a:schemeClr val="accent2">
                    <a:lumMod val="75000"/>
                  </a:schemeClr>
                </a:solidFill>
                <a:sym typeface="Wingdings" panose="05000000000000000000" pitchFamily="2" charset="2"/>
              </a:rPr>
              <a:t>Primeiro estudo a detectar essa associação utilizando o </a:t>
            </a:r>
            <a:r>
              <a:rPr lang="pt-BR" sz="2400" b="1" dirty="0">
                <a:solidFill>
                  <a:schemeClr val="accent2">
                    <a:lumMod val="75000"/>
                  </a:schemeClr>
                </a:solidFill>
                <a:sym typeface="Wingdings" panose="05000000000000000000" pitchFamily="2" charset="2"/>
              </a:rPr>
              <a:t>escore de Nakanuma</a:t>
            </a:r>
            <a:endParaRPr lang="en-US" sz="2400" b="1" dirty="0">
              <a:solidFill>
                <a:schemeClr val="accent2">
                  <a:lumMod val="75000"/>
                </a:schemeClr>
              </a:solidFill>
              <a:sym typeface="Wingdings" panose="05000000000000000000" pitchFamily="2" charset="2"/>
            </a:endParaRPr>
          </a:p>
        </p:txBody>
      </p:sp>
      <p:grpSp>
        <p:nvGrpSpPr>
          <p:cNvPr id="10" name="Agrupar 9">
            <a:extLst>
              <a:ext uri="{FF2B5EF4-FFF2-40B4-BE49-F238E27FC236}">
                <a16:creationId xmlns:a16="http://schemas.microsoft.com/office/drawing/2014/main" id="{B088A41E-9B49-4BDB-D3A7-F630B2D0502E}"/>
              </a:ext>
            </a:extLst>
          </p:cNvPr>
          <p:cNvGrpSpPr/>
          <p:nvPr/>
        </p:nvGrpSpPr>
        <p:grpSpPr>
          <a:xfrm>
            <a:off x="5915023" y="1888982"/>
            <a:ext cx="5080699" cy="718646"/>
            <a:chOff x="-124688" y="2132093"/>
            <a:chExt cx="3694495" cy="1068550"/>
          </a:xfrm>
          <a:solidFill>
            <a:schemeClr val="accent2">
              <a:lumMod val="40000"/>
              <a:lumOff val="60000"/>
            </a:schemeClr>
          </a:solidFill>
          <a:effectLst>
            <a:outerShdw blurRad="50800" dist="38100" dir="5400000" algn="t" rotWithShape="0">
              <a:prstClr val="black">
                <a:alpha val="40000"/>
              </a:prstClr>
            </a:outerShdw>
          </a:effectLst>
        </p:grpSpPr>
        <p:sp>
          <p:nvSpPr>
            <p:cNvPr id="11" name="Retângulo 10">
              <a:extLst>
                <a:ext uri="{FF2B5EF4-FFF2-40B4-BE49-F238E27FC236}">
                  <a16:creationId xmlns:a16="http://schemas.microsoft.com/office/drawing/2014/main" id="{A1DC4691-DC37-6757-72C4-56A08EF3BE3E}"/>
                </a:ext>
              </a:extLst>
            </p:cNvPr>
            <p:cNvSpPr/>
            <p:nvPr/>
          </p:nvSpPr>
          <p:spPr>
            <a:xfrm>
              <a:off x="2063264" y="2132093"/>
              <a:ext cx="1506543" cy="10685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Cantos Arredondados 11">
              <a:extLst>
                <a:ext uri="{FF2B5EF4-FFF2-40B4-BE49-F238E27FC236}">
                  <a16:creationId xmlns:a16="http://schemas.microsoft.com/office/drawing/2014/main" id="{3135FF82-D898-19B4-4D8A-E2BDA9464B9E}"/>
                </a:ext>
              </a:extLst>
            </p:cNvPr>
            <p:cNvSpPr/>
            <p:nvPr/>
          </p:nvSpPr>
          <p:spPr>
            <a:xfrm>
              <a:off x="-124688" y="2132093"/>
              <a:ext cx="3225072" cy="1068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accent2">
                      <a:lumMod val="75000"/>
                    </a:schemeClr>
                  </a:solidFill>
                </a:rPr>
                <a:t>ATIVIDADE HEPATÍTICA?</a:t>
              </a:r>
            </a:p>
          </p:txBody>
        </p:sp>
      </p:grpSp>
      <p:grpSp>
        <p:nvGrpSpPr>
          <p:cNvPr id="23" name="Agrupar 22">
            <a:extLst>
              <a:ext uri="{FF2B5EF4-FFF2-40B4-BE49-F238E27FC236}">
                <a16:creationId xmlns:a16="http://schemas.microsoft.com/office/drawing/2014/main" id="{F0FB11D2-1056-894E-D85C-5EB214121909}"/>
              </a:ext>
            </a:extLst>
          </p:cNvPr>
          <p:cNvGrpSpPr/>
          <p:nvPr/>
        </p:nvGrpSpPr>
        <p:grpSpPr>
          <a:xfrm>
            <a:off x="10345636" y="1653460"/>
            <a:ext cx="1209368" cy="1209368"/>
            <a:chOff x="10345636" y="1653460"/>
            <a:chExt cx="1209368" cy="1209368"/>
          </a:xfrm>
        </p:grpSpPr>
        <p:sp>
          <p:nvSpPr>
            <p:cNvPr id="14" name="Elipse 13">
              <a:extLst>
                <a:ext uri="{FF2B5EF4-FFF2-40B4-BE49-F238E27FC236}">
                  <a16:creationId xmlns:a16="http://schemas.microsoft.com/office/drawing/2014/main" id="{351A42C4-8740-56FE-A5F9-079474FFA022}"/>
                </a:ext>
              </a:extLst>
            </p:cNvPr>
            <p:cNvSpPr/>
            <p:nvPr/>
          </p:nvSpPr>
          <p:spPr>
            <a:xfrm>
              <a:off x="10345636" y="1653460"/>
              <a:ext cx="1209368" cy="1209368"/>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Gráfico 16">
              <a:extLst>
                <a:ext uri="{FF2B5EF4-FFF2-40B4-BE49-F238E27FC236}">
                  <a16:creationId xmlns:a16="http://schemas.microsoft.com/office/drawing/2014/main" id="{6341FE73-C466-AB1F-4D16-C7090526E6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928" y="1822017"/>
              <a:ext cx="833487" cy="872254"/>
            </a:xfrm>
            <a:prstGeom prst="rect">
              <a:avLst/>
            </a:prstGeom>
          </p:spPr>
        </p:pic>
      </p:grpSp>
    </p:spTree>
    <p:extLst>
      <p:ext uri="{BB962C8B-B14F-4D97-AF65-F5344CB8AC3E}">
        <p14:creationId xmlns:p14="http://schemas.microsoft.com/office/powerpoint/2010/main" val="27536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A878E37-3782-01D5-F389-04A0DD11CF5F}"/>
              </a:ext>
            </a:extLst>
          </p:cNvPr>
          <p:cNvSpPr>
            <a:spLocks noGrp="1" noChangeArrowheads="1"/>
          </p:cNvSpPr>
          <p:nvPr>
            <p:ph type="title"/>
          </p:nvPr>
        </p:nvSpPr>
        <p:spPr bwMode="auto">
          <a:xfrm>
            <a:off x="452438" y="673169"/>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 </a:t>
            </a:r>
            <a:r>
              <a:rPr lang="en-US" altLang="pt-BR" sz="2000" b="1" dirty="0">
                <a:solidFill>
                  <a:schemeClr val="bg2">
                    <a:lumMod val="25000"/>
                  </a:schemeClr>
                </a:solidFill>
                <a:latin typeface="+mj-lt"/>
                <a:cs typeface="Times New Roman" panose="02020603050405020304" pitchFamily="18" charset="0"/>
              </a:rPr>
              <a:t>FOSFATASE ALCALINA NA CEP E CBP</a:t>
            </a:r>
            <a:r>
              <a:rPr lang="en-US" altLang="pt-BR" sz="2000" dirty="0">
                <a:solidFill>
                  <a:schemeClr val="bg2">
                    <a:lumMod val="25000"/>
                  </a:schemeClr>
                </a:solidFill>
                <a:latin typeface="+mj-lt"/>
                <a:cs typeface="Times New Roman" panose="02020603050405020304" pitchFamily="18" charset="0"/>
              </a:rPr>
              <a:t> EM 2 ANOS</a:t>
            </a:r>
          </a:p>
        </p:txBody>
      </p:sp>
      <p:sp>
        <p:nvSpPr>
          <p:cNvPr id="6" name="Espaço Reservado para Texto 3">
            <a:extLst>
              <a:ext uri="{FF2B5EF4-FFF2-40B4-BE49-F238E27FC236}">
                <a16:creationId xmlns:a16="http://schemas.microsoft.com/office/drawing/2014/main" id="{6A5ED8F7-A8CB-64E2-99FC-226FE0DE7001}"/>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7" name="Rectangle 24">
            <a:extLst>
              <a:ext uri="{FF2B5EF4-FFF2-40B4-BE49-F238E27FC236}">
                <a16:creationId xmlns:a16="http://schemas.microsoft.com/office/drawing/2014/main" id="{225F4327-8F66-1EDB-AC90-5BDBF491BF49}"/>
              </a:ext>
            </a:extLst>
          </p:cNvPr>
          <p:cNvSpPr>
            <a:spLocks noChangeArrowheads="1"/>
          </p:cNvSpPr>
          <p:nvPr/>
        </p:nvSpPr>
        <p:spPr bwMode="auto">
          <a:xfrm rot="18900000">
            <a:off x="1728166" y="5714542"/>
            <a:ext cx="7838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1/2  </a:t>
            </a:r>
          </a:p>
        </p:txBody>
      </p:sp>
      <p:sp>
        <p:nvSpPr>
          <p:cNvPr id="8" name="Rectangle 24">
            <a:extLst>
              <a:ext uri="{FF2B5EF4-FFF2-40B4-BE49-F238E27FC236}">
                <a16:creationId xmlns:a16="http://schemas.microsoft.com/office/drawing/2014/main" id="{00CAD059-DF01-B6B5-A06D-83F57F46B433}"/>
              </a:ext>
            </a:extLst>
          </p:cNvPr>
          <p:cNvSpPr>
            <a:spLocks noChangeArrowheads="1"/>
          </p:cNvSpPr>
          <p:nvPr/>
        </p:nvSpPr>
        <p:spPr bwMode="auto">
          <a:xfrm rot="18900000">
            <a:off x="2416290" y="5714542"/>
            <a:ext cx="7469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3/4</a:t>
            </a:r>
          </a:p>
        </p:txBody>
      </p:sp>
      <p:sp>
        <p:nvSpPr>
          <p:cNvPr id="9" name="Rectangle 24">
            <a:extLst>
              <a:ext uri="{FF2B5EF4-FFF2-40B4-BE49-F238E27FC236}">
                <a16:creationId xmlns:a16="http://schemas.microsoft.com/office/drawing/2014/main" id="{B3427E11-0D28-361D-D25D-37040EE7F19A}"/>
              </a:ext>
            </a:extLst>
          </p:cNvPr>
          <p:cNvSpPr>
            <a:spLocks noChangeArrowheads="1"/>
          </p:cNvSpPr>
          <p:nvPr/>
        </p:nvSpPr>
        <p:spPr bwMode="auto">
          <a:xfrm rot="18900000">
            <a:off x="3229332" y="5714542"/>
            <a:ext cx="471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1200" dirty="0">
                <a:solidFill>
                  <a:srgbClr val="595959"/>
                </a:solidFill>
                <a:latin typeface="Montserrat" pitchFamily="2" charset="0"/>
              </a:rPr>
              <a:t>AC</a:t>
            </a:r>
            <a:r>
              <a:rPr kumimoji="0" lang="pt-BR" altLang="pt-BR" sz="1200" b="0" i="0" u="none" strike="noStrike" cap="none" normalizeH="0" baseline="0" dirty="0">
                <a:ln>
                  <a:noFill/>
                </a:ln>
                <a:solidFill>
                  <a:srgbClr val="595959"/>
                </a:solidFill>
                <a:effectLst/>
                <a:latin typeface="Montserrat" pitchFamily="2" charset="0"/>
              </a:rPr>
              <a:t> </a:t>
            </a:r>
            <a:r>
              <a:rPr lang="pt-BR" altLang="pt-BR" sz="1200" dirty="0">
                <a:solidFill>
                  <a:srgbClr val="595959"/>
                </a:solidFill>
                <a:latin typeface="Montserrat" pitchFamily="2" charset="0"/>
              </a:rPr>
              <a:t>0/1</a:t>
            </a:r>
            <a:endParaRPr kumimoji="0" lang="pt-BR" altLang="pt-BR" sz="1200" b="0" i="0" u="none" strike="noStrike" cap="none" normalizeH="0" baseline="0" dirty="0">
              <a:ln>
                <a:noFill/>
              </a:ln>
              <a:solidFill>
                <a:srgbClr val="595959"/>
              </a:solidFill>
              <a:effectLst/>
              <a:latin typeface="Montserrat" pitchFamily="2" charset="0"/>
            </a:endParaRPr>
          </a:p>
        </p:txBody>
      </p:sp>
      <p:sp>
        <p:nvSpPr>
          <p:cNvPr id="10" name="Rectangle 24">
            <a:extLst>
              <a:ext uri="{FF2B5EF4-FFF2-40B4-BE49-F238E27FC236}">
                <a16:creationId xmlns:a16="http://schemas.microsoft.com/office/drawing/2014/main" id="{F56BDFED-495C-A2DD-E7B7-DBC6DA44A6FE}"/>
              </a:ext>
            </a:extLst>
          </p:cNvPr>
          <p:cNvSpPr>
            <a:spLocks noChangeArrowheads="1"/>
          </p:cNvSpPr>
          <p:nvPr/>
        </p:nvSpPr>
        <p:spPr bwMode="auto">
          <a:xfrm rot="18900000">
            <a:off x="3896500" y="5714540"/>
            <a:ext cx="4873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2/3</a:t>
            </a:r>
          </a:p>
        </p:txBody>
      </p:sp>
      <p:sp>
        <p:nvSpPr>
          <p:cNvPr id="11" name="Rectangle 24">
            <a:extLst>
              <a:ext uri="{FF2B5EF4-FFF2-40B4-BE49-F238E27FC236}">
                <a16:creationId xmlns:a16="http://schemas.microsoft.com/office/drawing/2014/main" id="{BC68274C-E114-7013-7835-5F69A67B47B5}"/>
              </a:ext>
            </a:extLst>
          </p:cNvPr>
          <p:cNvSpPr>
            <a:spLocks noChangeArrowheads="1"/>
          </p:cNvSpPr>
          <p:nvPr/>
        </p:nvSpPr>
        <p:spPr bwMode="auto">
          <a:xfrm rot="18900000">
            <a:off x="4572487" y="5714540"/>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AH 0/1</a:t>
            </a:r>
          </a:p>
        </p:txBody>
      </p:sp>
      <p:sp>
        <p:nvSpPr>
          <p:cNvPr id="12" name="Rectangle 24">
            <a:extLst>
              <a:ext uri="{FF2B5EF4-FFF2-40B4-BE49-F238E27FC236}">
                <a16:creationId xmlns:a16="http://schemas.microsoft.com/office/drawing/2014/main" id="{BC381443-9350-848F-2C23-91C78B80B13B}"/>
              </a:ext>
            </a:extLst>
          </p:cNvPr>
          <p:cNvSpPr>
            <a:spLocks noChangeArrowheads="1"/>
          </p:cNvSpPr>
          <p:nvPr/>
        </p:nvSpPr>
        <p:spPr bwMode="auto">
          <a:xfrm rot="18900000">
            <a:off x="5234829" y="5714539"/>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AH 2/3</a:t>
            </a:r>
          </a:p>
        </p:txBody>
      </p:sp>
      <p:sp>
        <p:nvSpPr>
          <p:cNvPr id="13" name="Rectangle 24">
            <a:extLst>
              <a:ext uri="{FF2B5EF4-FFF2-40B4-BE49-F238E27FC236}">
                <a16:creationId xmlns:a16="http://schemas.microsoft.com/office/drawing/2014/main" id="{54131610-AC90-32D1-00A8-2CB535CE17FD}"/>
              </a:ext>
            </a:extLst>
          </p:cNvPr>
          <p:cNvSpPr>
            <a:spLocks noChangeArrowheads="1"/>
          </p:cNvSpPr>
          <p:nvPr/>
        </p:nvSpPr>
        <p:spPr bwMode="auto">
          <a:xfrm rot="18900000">
            <a:off x="8127902" y="5714502"/>
            <a:ext cx="471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0/1</a:t>
            </a:r>
          </a:p>
        </p:txBody>
      </p:sp>
      <p:sp>
        <p:nvSpPr>
          <p:cNvPr id="14" name="Rectangle 24">
            <a:extLst>
              <a:ext uri="{FF2B5EF4-FFF2-40B4-BE49-F238E27FC236}">
                <a16:creationId xmlns:a16="http://schemas.microsoft.com/office/drawing/2014/main" id="{88DC39E9-61E0-0694-DDA2-BB42585F663F}"/>
              </a:ext>
            </a:extLst>
          </p:cNvPr>
          <p:cNvSpPr>
            <a:spLocks noChangeArrowheads="1"/>
          </p:cNvSpPr>
          <p:nvPr/>
        </p:nvSpPr>
        <p:spPr bwMode="auto">
          <a:xfrm rot="18900000">
            <a:off x="8795070" y="5714500"/>
            <a:ext cx="4873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AC 2/3</a:t>
            </a:r>
          </a:p>
        </p:txBody>
      </p:sp>
      <p:sp>
        <p:nvSpPr>
          <p:cNvPr id="15" name="Rectangle 24">
            <a:extLst>
              <a:ext uri="{FF2B5EF4-FFF2-40B4-BE49-F238E27FC236}">
                <a16:creationId xmlns:a16="http://schemas.microsoft.com/office/drawing/2014/main" id="{4C42D0C4-3B20-328D-FEAB-83BA5A5B05EF}"/>
              </a:ext>
            </a:extLst>
          </p:cNvPr>
          <p:cNvSpPr>
            <a:spLocks noChangeArrowheads="1"/>
          </p:cNvSpPr>
          <p:nvPr/>
        </p:nvSpPr>
        <p:spPr bwMode="auto">
          <a:xfrm rot="18900000">
            <a:off x="9471057" y="5714500"/>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AH 0/1</a:t>
            </a:r>
          </a:p>
        </p:txBody>
      </p:sp>
      <p:sp>
        <p:nvSpPr>
          <p:cNvPr id="16" name="Rectangle 24">
            <a:extLst>
              <a:ext uri="{FF2B5EF4-FFF2-40B4-BE49-F238E27FC236}">
                <a16:creationId xmlns:a16="http://schemas.microsoft.com/office/drawing/2014/main" id="{DE2D287E-77E8-43D4-1FED-CF7CBF3A8F8C}"/>
              </a:ext>
            </a:extLst>
          </p:cNvPr>
          <p:cNvSpPr>
            <a:spLocks noChangeArrowheads="1"/>
          </p:cNvSpPr>
          <p:nvPr/>
        </p:nvSpPr>
        <p:spPr bwMode="auto">
          <a:xfrm rot="18900000">
            <a:off x="10133399" y="5714499"/>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AH 2/3</a:t>
            </a:r>
          </a:p>
        </p:txBody>
      </p:sp>
      <p:sp>
        <p:nvSpPr>
          <p:cNvPr id="17" name="Rectangle 24">
            <a:extLst>
              <a:ext uri="{FF2B5EF4-FFF2-40B4-BE49-F238E27FC236}">
                <a16:creationId xmlns:a16="http://schemas.microsoft.com/office/drawing/2014/main" id="{74765596-BF8A-720E-DC00-DD82763EB420}"/>
              </a:ext>
            </a:extLst>
          </p:cNvPr>
          <p:cNvSpPr>
            <a:spLocks noChangeArrowheads="1"/>
          </p:cNvSpPr>
          <p:nvPr/>
        </p:nvSpPr>
        <p:spPr bwMode="auto">
          <a:xfrm>
            <a:off x="8632830" y="6184831"/>
            <a:ext cx="3366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CBP</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8" name="Rectangle 24">
            <a:extLst>
              <a:ext uri="{FF2B5EF4-FFF2-40B4-BE49-F238E27FC236}">
                <a16:creationId xmlns:a16="http://schemas.microsoft.com/office/drawing/2014/main" id="{707A99D6-410D-5477-AF79-76DF59F2B2C8}"/>
              </a:ext>
            </a:extLst>
          </p:cNvPr>
          <p:cNvSpPr>
            <a:spLocks noChangeArrowheads="1"/>
          </p:cNvSpPr>
          <p:nvPr/>
        </p:nvSpPr>
        <p:spPr bwMode="auto">
          <a:xfrm>
            <a:off x="3824364" y="6184831"/>
            <a:ext cx="3238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CEP</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9" name="Line 5">
            <a:extLst>
              <a:ext uri="{FF2B5EF4-FFF2-40B4-BE49-F238E27FC236}">
                <a16:creationId xmlns:a16="http://schemas.microsoft.com/office/drawing/2014/main" id="{2C86B03A-8E15-F952-1E06-D2E981465945}"/>
              </a:ext>
            </a:extLst>
          </p:cNvPr>
          <p:cNvSpPr>
            <a:spLocks noChangeShapeType="1"/>
          </p:cNvSpPr>
          <p:nvPr/>
        </p:nvSpPr>
        <p:spPr bwMode="auto">
          <a:xfrm>
            <a:off x="1417638" y="5401564"/>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Line 6">
            <a:extLst>
              <a:ext uri="{FF2B5EF4-FFF2-40B4-BE49-F238E27FC236}">
                <a16:creationId xmlns:a16="http://schemas.microsoft.com/office/drawing/2014/main" id="{D7CDAF44-0F42-0800-0F47-8926C5A72A8F}"/>
              </a:ext>
            </a:extLst>
          </p:cNvPr>
          <p:cNvSpPr>
            <a:spLocks noChangeShapeType="1"/>
          </p:cNvSpPr>
          <p:nvPr/>
        </p:nvSpPr>
        <p:spPr bwMode="auto">
          <a:xfrm>
            <a:off x="1417638" y="5040072"/>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Line 7">
            <a:extLst>
              <a:ext uri="{FF2B5EF4-FFF2-40B4-BE49-F238E27FC236}">
                <a16:creationId xmlns:a16="http://schemas.microsoft.com/office/drawing/2014/main" id="{E1C02A55-5E63-438D-0CAD-C4E176E489AB}"/>
              </a:ext>
            </a:extLst>
          </p:cNvPr>
          <p:cNvSpPr>
            <a:spLocks noChangeShapeType="1"/>
          </p:cNvSpPr>
          <p:nvPr/>
        </p:nvSpPr>
        <p:spPr bwMode="auto">
          <a:xfrm>
            <a:off x="1417638" y="4675121"/>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Line 8">
            <a:extLst>
              <a:ext uri="{FF2B5EF4-FFF2-40B4-BE49-F238E27FC236}">
                <a16:creationId xmlns:a16="http://schemas.microsoft.com/office/drawing/2014/main" id="{6F4B954E-1B7A-A761-898F-AD9B3A6E0075}"/>
              </a:ext>
            </a:extLst>
          </p:cNvPr>
          <p:cNvSpPr>
            <a:spLocks noChangeShapeType="1"/>
          </p:cNvSpPr>
          <p:nvPr/>
        </p:nvSpPr>
        <p:spPr bwMode="auto">
          <a:xfrm>
            <a:off x="1417638" y="4313629"/>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Line 9">
            <a:extLst>
              <a:ext uri="{FF2B5EF4-FFF2-40B4-BE49-F238E27FC236}">
                <a16:creationId xmlns:a16="http://schemas.microsoft.com/office/drawing/2014/main" id="{6F3BE76D-65BB-BB17-C196-13F404FB007E}"/>
              </a:ext>
            </a:extLst>
          </p:cNvPr>
          <p:cNvSpPr>
            <a:spLocks noChangeShapeType="1"/>
          </p:cNvSpPr>
          <p:nvPr/>
        </p:nvSpPr>
        <p:spPr bwMode="auto">
          <a:xfrm>
            <a:off x="1417638" y="3948678"/>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Line 10">
            <a:extLst>
              <a:ext uri="{FF2B5EF4-FFF2-40B4-BE49-F238E27FC236}">
                <a16:creationId xmlns:a16="http://schemas.microsoft.com/office/drawing/2014/main" id="{2A50447C-FB69-BB1E-486B-56ED769BC035}"/>
              </a:ext>
            </a:extLst>
          </p:cNvPr>
          <p:cNvSpPr>
            <a:spLocks noChangeShapeType="1"/>
          </p:cNvSpPr>
          <p:nvPr/>
        </p:nvSpPr>
        <p:spPr bwMode="auto">
          <a:xfrm>
            <a:off x="1417638" y="3587186"/>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 name="Line 11">
            <a:extLst>
              <a:ext uri="{FF2B5EF4-FFF2-40B4-BE49-F238E27FC236}">
                <a16:creationId xmlns:a16="http://schemas.microsoft.com/office/drawing/2014/main" id="{EB112A6D-D8C3-C354-B0E8-10896251A3AC}"/>
              </a:ext>
            </a:extLst>
          </p:cNvPr>
          <p:cNvSpPr>
            <a:spLocks noChangeShapeType="1"/>
          </p:cNvSpPr>
          <p:nvPr/>
        </p:nvSpPr>
        <p:spPr bwMode="auto">
          <a:xfrm>
            <a:off x="1417638" y="3223964"/>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6" name="Line 12">
            <a:extLst>
              <a:ext uri="{FF2B5EF4-FFF2-40B4-BE49-F238E27FC236}">
                <a16:creationId xmlns:a16="http://schemas.microsoft.com/office/drawing/2014/main" id="{5BF621BE-0117-C03E-79DC-AD475AC89C9A}"/>
              </a:ext>
            </a:extLst>
          </p:cNvPr>
          <p:cNvSpPr>
            <a:spLocks noChangeShapeType="1"/>
          </p:cNvSpPr>
          <p:nvPr/>
        </p:nvSpPr>
        <p:spPr bwMode="auto">
          <a:xfrm>
            <a:off x="1417638" y="2860743"/>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7" name="Line 13">
            <a:extLst>
              <a:ext uri="{FF2B5EF4-FFF2-40B4-BE49-F238E27FC236}">
                <a16:creationId xmlns:a16="http://schemas.microsoft.com/office/drawing/2014/main" id="{3A5B75AE-32E7-7BEC-C1C0-E205D9B573C7}"/>
              </a:ext>
            </a:extLst>
          </p:cNvPr>
          <p:cNvSpPr>
            <a:spLocks noChangeShapeType="1"/>
          </p:cNvSpPr>
          <p:nvPr/>
        </p:nvSpPr>
        <p:spPr bwMode="auto">
          <a:xfrm>
            <a:off x="1417638" y="2497521"/>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8" name="Line 14">
            <a:extLst>
              <a:ext uri="{FF2B5EF4-FFF2-40B4-BE49-F238E27FC236}">
                <a16:creationId xmlns:a16="http://schemas.microsoft.com/office/drawing/2014/main" id="{91E45497-9F16-B29C-FAD1-B5468070F2A8}"/>
              </a:ext>
            </a:extLst>
          </p:cNvPr>
          <p:cNvSpPr>
            <a:spLocks noChangeShapeType="1"/>
          </p:cNvSpPr>
          <p:nvPr/>
        </p:nvSpPr>
        <p:spPr bwMode="auto">
          <a:xfrm>
            <a:off x="1417638" y="2134299"/>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9" name="Line 15">
            <a:extLst>
              <a:ext uri="{FF2B5EF4-FFF2-40B4-BE49-F238E27FC236}">
                <a16:creationId xmlns:a16="http://schemas.microsoft.com/office/drawing/2014/main" id="{F43268D3-B150-D629-1EC5-B092CED21E93}"/>
              </a:ext>
            </a:extLst>
          </p:cNvPr>
          <p:cNvSpPr>
            <a:spLocks noChangeShapeType="1"/>
          </p:cNvSpPr>
          <p:nvPr/>
        </p:nvSpPr>
        <p:spPr bwMode="auto">
          <a:xfrm>
            <a:off x="1417638" y="1771078"/>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0" name="Rectangle 18">
            <a:extLst>
              <a:ext uri="{FF2B5EF4-FFF2-40B4-BE49-F238E27FC236}">
                <a16:creationId xmlns:a16="http://schemas.microsoft.com/office/drawing/2014/main" id="{EB8CBEA6-D363-DAA8-1960-ED29F2D72228}"/>
              </a:ext>
            </a:extLst>
          </p:cNvPr>
          <p:cNvSpPr>
            <a:spLocks noChangeArrowheads="1"/>
          </p:cNvSpPr>
          <p:nvPr/>
        </p:nvSpPr>
        <p:spPr bwMode="auto">
          <a:xfrm>
            <a:off x="1974850" y="2641081"/>
            <a:ext cx="511175" cy="2760484"/>
          </a:xfrm>
          <a:prstGeom prst="rect">
            <a:avLst/>
          </a:prstGeom>
          <a:solidFill>
            <a:srgbClr val="D3DC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Rectangle 19">
            <a:extLst>
              <a:ext uri="{FF2B5EF4-FFF2-40B4-BE49-F238E27FC236}">
                <a16:creationId xmlns:a16="http://schemas.microsoft.com/office/drawing/2014/main" id="{4E031A1A-AB64-6F33-0180-2FCB9A316015}"/>
              </a:ext>
            </a:extLst>
          </p:cNvPr>
          <p:cNvSpPr>
            <a:spLocks noChangeArrowheads="1"/>
          </p:cNvSpPr>
          <p:nvPr/>
        </p:nvSpPr>
        <p:spPr bwMode="auto">
          <a:xfrm>
            <a:off x="1974850" y="2641081"/>
            <a:ext cx="511175" cy="2760484"/>
          </a:xfrm>
          <a:prstGeom prst="rect">
            <a:avLst/>
          </a:prstGeom>
          <a:noFill/>
          <a:ln w="9525">
            <a:solidFill>
              <a:srgbClr val="7C97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2" name="Rectangle 20">
            <a:extLst>
              <a:ext uri="{FF2B5EF4-FFF2-40B4-BE49-F238E27FC236}">
                <a16:creationId xmlns:a16="http://schemas.microsoft.com/office/drawing/2014/main" id="{063BD821-0B4C-997A-C63E-3EF488996301}"/>
              </a:ext>
            </a:extLst>
          </p:cNvPr>
          <p:cNvSpPr>
            <a:spLocks noChangeArrowheads="1"/>
          </p:cNvSpPr>
          <p:nvPr/>
        </p:nvSpPr>
        <p:spPr bwMode="auto">
          <a:xfrm>
            <a:off x="2622550" y="3016409"/>
            <a:ext cx="511175" cy="2385155"/>
          </a:xfrm>
          <a:prstGeom prst="rect">
            <a:avLst/>
          </a:prstGeom>
          <a:solidFill>
            <a:srgbClr val="A8B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3" name="Rectangle 22">
            <a:extLst>
              <a:ext uri="{FF2B5EF4-FFF2-40B4-BE49-F238E27FC236}">
                <a16:creationId xmlns:a16="http://schemas.microsoft.com/office/drawing/2014/main" id="{BC7D6917-FB44-6B06-D681-0AB7AC001693}"/>
              </a:ext>
            </a:extLst>
          </p:cNvPr>
          <p:cNvSpPr>
            <a:spLocks noChangeArrowheads="1"/>
          </p:cNvSpPr>
          <p:nvPr/>
        </p:nvSpPr>
        <p:spPr bwMode="auto">
          <a:xfrm>
            <a:off x="3270250" y="3452275"/>
            <a:ext cx="511175" cy="1949289"/>
          </a:xfrm>
          <a:prstGeom prst="rect">
            <a:avLst/>
          </a:prstGeom>
          <a:solidFill>
            <a:srgbClr val="7C9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Rectangle 23">
            <a:extLst>
              <a:ext uri="{FF2B5EF4-FFF2-40B4-BE49-F238E27FC236}">
                <a16:creationId xmlns:a16="http://schemas.microsoft.com/office/drawing/2014/main" id="{6BEE9517-D16F-6BB6-975B-28F796B3358D}"/>
              </a:ext>
            </a:extLst>
          </p:cNvPr>
          <p:cNvSpPr>
            <a:spLocks noChangeArrowheads="1"/>
          </p:cNvSpPr>
          <p:nvPr/>
        </p:nvSpPr>
        <p:spPr bwMode="auto">
          <a:xfrm>
            <a:off x="8137525" y="3550864"/>
            <a:ext cx="508000" cy="1850700"/>
          </a:xfrm>
          <a:prstGeom prst="rect">
            <a:avLst/>
          </a:prstGeom>
          <a:solidFill>
            <a:srgbClr val="E095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Rectangle 24">
            <a:extLst>
              <a:ext uri="{FF2B5EF4-FFF2-40B4-BE49-F238E27FC236}">
                <a16:creationId xmlns:a16="http://schemas.microsoft.com/office/drawing/2014/main" id="{9EE9F918-AC3A-418C-F448-68FB13C951CB}"/>
              </a:ext>
            </a:extLst>
          </p:cNvPr>
          <p:cNvSpPr>
            <a:spLocks noChangeArrowheads="1"/>
          </p:cNvSpPr>
          <p:nvPr/>
        </p:nvSpPr>
        <p:spPr bwMode="auto">
          <a:xfrm>
            <a:off x="3917950" y="2115274"/>
            <a:ext cx="511175" cy="3286290"/>
          </a:xfrm>
          <a:prstGeom prst="rect">
            <a:avLst/>
          </a:prstGeom>
          <a:solidFill>
            <a:srgbClr val="395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Rectangle 25">
            <a:extLst>
              <a:ext uri="{FF2B5EF4-FFF2-40B4-BE49-F238E27FC236}">
                <a16:creationId xmlns:a16="http://schemas.microsoft.com/office/drawing/2014/main" id="{951E5D82-8E3B-F949-F040-2119DB84E336}"/>
              </a:ext>
            </a:extLst>
          </p:cNvPr>
          <p:cNvSpPr>
            <a:spLocks noChangeArrowheads="1"/>
          </p:cNvSpPr>
          <p:nvPr/>
        </p:nvSpPr>
        <p:spPr bwMode="auto">
          <a:xfrm>
            <a:off x="8785225" y="4496969"/>
            <a:ext cx="508000" cy="904595"/>
          </a:xfrm>
          <a:prstGeom prst="rect">
            <a:avLst/>
          </a:prstGeom>
          <a:solidFill>
            <a:srgbClr val="CC4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Rectangle 26">
            <a:extLst>
              <a:ext uri="{FF2B5EF4-FFF2-40B4-BE49-F238E27FC236}">
                <a16:creationId xmlns:a16="http://schemas.microsoft.com/office/drawing/2014/main" id="{0CEDAE2C-BCD7-28D9-770C-1F643AE1DF85}"/>
              </a:ext>
            </a:extLst>
          </p:cNvPr>
          <p:cNvSpPr>
            <a:spLocks noChangeArrowheads="1"/>
          </p:cNvSpPr>
          <p:nvPr/>
        </p:nvSpPr>
        <p:spPr bwMode="auto">
          <a:xfrm>
            <a:off x="4565650" y="2599569"/>
            <a:ext cx="511175" cy="2801995"/>
          </a:xfrm>
          <a:prstGeom prst="rect">
            <a:avLst/>
          </a:prstGeom>
          <a:solidFill>
            <a:srgbClr val="2B4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27">
            <a:extLst>
              <a:ext uri="{FF2B5EF4-FFF2-40B4-BE49-F238E27FC236}">
                <a16:creationId xmlns:a16="http://schemas.microsoft.com/office/drawing/2014/main" id="{D4FEB55D-7FF7-ADAB-5996-387EFF6CAB1F}"/>
              </a:ext>
            </a:extLst>
          </p:cNvPr>
          <p:cNvSpPr>
            <a:spLocks noChangeArrowheads="1"/>
          </p:cNvSpPr>
          <p:nvPr/>
        </p:nvSpPr>
        <p:spPr bwMode="auto">
          <a:xfrm>
            <a:off x="9431338" y="3893330"/>
            <a:ext cx="509588" cy="1508234"/>
          </a:xfrm>
          <a:prstGeom prst="rect">
            <a:avLst/>
          </a:prstGeom>
          <a:solidFill>
            <a:srgbClr val="A42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Rectangle 28">
            <a:extLst>
              <a:ext uri="{FF2B5EF4-FFF2-40B4-BE49-F238E27FC236}">
                <a16:creationId xmlns:a16="http://schemas.microsoft.com/office/drawing/2014/main" id="{6C7A57B4-A547-9F3A-9FD3-B5E38EDA0C0F}"/>
              </a:ext>
            </a:extLst>
          </p:cNvPr>
          <p:cNvSpPr>
            <a:spLocks noChangeArrowheads="1"/>
          </p:cNvSpPr>
          <p:nvPr/>
        </p:nvSpPr>
        <p:spPr bwMode="auto">
          <a:xfrm>
            <a:off x="5213350" y="3388279"/>
            <a:ext cx="511175" cy="2013285"/>
          </a:xfrm>
          <a:prstGeom prst="rect">
            <a:avLst/>
          </a:prstGeom>
          <a:solidFill>
            <a:srgbClr val="1D2C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Rectangle 29">
            <a:extLst>
              <a:ext uri="{FF2B5EF4-FFF2-40B4-BE49-F238E27FC236}">
                <a16:creationId xmlns:a16="http://schemas.microsoft.com/office/drawing/2014/main" id="{719C73C9-6A87-E903-E98E-2838686D360F}"/>
              </a:ext>
            </a:extLst>
          </p:cNvPr>
          <p:cNvSpPr>
            <a:spLocks noChangeArrowheads="1"/>
          </p:cNvSpPr>
          <p:nvPr/>
        </p:nvSpPr>
        <p:spPr bwMode="auto">
          <a:xfrm>
            <a:off x="10079038" y="4621502"/>
            <a:ext cx="509588" cy="780062"/>
          </a:xfrm>
          <a:prstGeom prst="rect">
            <a:avLst/>
          </a:prstGeom>
          <a:solidFill>
            <a:srgbClr val="6D20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Rectangle 30">
            <a:extLst>
              <a:ext uri="{FF2B5EF4-FFF2-40B4-BE49-F238E27FC236}">
                <a16:creationId xmlns:a16="http://schemas.microsoft.com/office/drawing/2014/main" id="{1F12AF77-F534-2E2B-3AF6-BD53E89F1F0E}"/>
              </a:ext>
            </a:extLst>
          </p:cNvPr>
          <p:cNvSpPr>
            <a:spLocks noChangeArrowheads="1"/>
          </p:cNvSpPr>
          <p:nvPr/>
        </p:nvSpPr>
        <p:spPr bwMode="auto">
          <a:xfrm>
            <a:off x="2044700" y="2378177"/>
            <a:ext cx="46672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380,1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2" name="Rectangle 32">
            <a:extLst>
              <a:ext uri="{FF2B5EF4-FFF2-40B4-BE49-F238E27FC236}">
                <a16:creationId xmlns:a16="http://schemas.microsoft.com/office/drawing/2014/main" id="{53DB1062-EBA2-EA29-2FD1-9E3B45046970}"/>
              </a:ext>
            </a:extLst>
          </p:cNvPr>
          <p:cNvSpPr>
            <a:spLocks noChangeArrowheads="1"/>
          </p:cNvSpPr>
          <p:nvPr/>
        </p:nvSpPr>
        <p:spPr bwMode="auto">
          <a:xfrm>
            <a:off x="2679700" y="2750046"/>
            <a:ext cx="49530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328,8</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F371BB57-5EF4-BCBB-889F-F8D79FDBB1B6}"/>
              </a:ext>
            </a:extLst>
          </p:cNvPr>
          <p:cNvSpPr>
            <a:spLocks noChangeArrowheads="1"/>
          </p:cNvSpPr>
          <p:nvPr/>
        </p:nvSpPr>
        <p:spPr bwMode="auto">
          <a:xfrm>
            <a:off x="3327400" y="3189372"/>
            <a:ext cx="49212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268,5</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4" name="Rectangle 35">
            <a:extLst>
              <a:ext uri="{FF2B5EF4-FFF2-40B4-BE49-F238E27FC236}">
                <a16:creationId xmlns:a16="http://schemas.microsoft.com/office/drawing/2014/main" id="{4386DF02-7D42-A81C-CC15-0CCBB1272320}"/>
              </a:ext>
            </a:extLst>
          </p:cNvPr>
          <p:cNvSpPr>
            <a:spLocks noChangeArrowheads="1"/>
          </p:cNvSpPr>
          <p:nvPr/>
        </p:nvSpPr>
        <p:spPr bwMode="auto">
          <a:xfrm>
            <a:off x="8216900" y="3284501"/>
            <a:ext cx="44291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255,1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5" name="Rectangle 36">
            <a:extLst>
              <a:ext uri="{FF2B5EF4-FFF2-40B4-BE49-F238E27FC236}">
                <a16:creationId xmlns:a16="http://schemas.microsoft.com/office/drawing/2014/main" id="{7CC7B1CC-CA71-0844-7499-A98EBD3836A9}"/>
              </a:ext>
            </a:extLst>
          </p:cNvPr>
          <p:cNvSpPr>
            <a:spLocks noChangeArrowheads="1"/>
          </p:cNvSpPr>
          <p:nvPr/>
        </p:nvSpPr>
        <p:spPr bwMode="auto">
          <a:xfrm>
            <a:off x="3975100" y="1850641"/>
            <a:ext cx="49212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452,7</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9D9D2F25-941E-82E9-0A7D-FBF664A0C3FE}"/>
              </a:ext>
            </a:extLst>
          </p:cNvPr>
          <p:cNvSpPr>
            <a:spLocks noChangeArrowheads="1"/>
          </p:cNvSpPr>
          <p:nvPr/>
        </p:nvSpPr>
        <p:spPr bwMode="auto">
          <a:xfrm>
            <a:off x="8855075" y="4234066"/>
            <a:ext cx="46355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124,6</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7" name="Rectangle 38">
            <a:extLst>
              <a:ext uri="{FF2B5EF4-FFF2-40B4-BE49-F238E27FC236}">
                <a16:creationId xmlns:a16="http://schemas.microsoft.com/office/drawing/2014/main" id="{BA801B41-AACF-195B-F97C-9BF187955449}"/>
              </a:ext>
            </a:extLst>
          </p:cNvPr>
          <p:cNvSpPr>
            <a:spLocks noChangeArrowheads="1"/>
          </p:cNvSpPr>
          <p:nvPr/>
        </p:nvSpPr>
        <p:spPr bwMode="auto">
          <a:xfrm>
            <a:off x="4621213" y="2336666"/>
            <a:ext cx="49530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385,8</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8" name="Rectangle 39">
            <a:extLst>
              <a:ext uri="{FF2B5EF4-FFF2-40B4-BE49-F238E27FC236}">
                <a16:creationId xmlns:a16="http://schemas.microsoft.com/office/drawing/2014/main" id="{1892FE20-71AF-F809-671B-8462B42F1C0A}"/>
              </a:ext>
            </a:extLst>
          </p:cNvPr>
          <p:cNvSpPr>
            <a:spLocks noChangeArrowheads="1"/>
          </p:cNvSpPr>
          <p:nvPr/>
        </p:nvSpPr>
        <p:spPr bwMode="auto">
          <a:xfrm>
            <a:off x="9485313" y="3628697"/>
            <a:ext cx="4984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207,9</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9" name="Rectangle 40">
            <a:extLst>
              <a:ext uri="{FF2B5EF4-FFF2-40B4-BE49-F238E27FC236}">
                <a16:creationId xmlns:a16="http://schemas.microsoft.com/office/drawing/2014/main" id="{7C8D9215-94F1-B188-CB46-3515AF253D8E}"/>
              </a:ext>
            </a:extLst>
          </p:cNvPr>
          <p:cNvSpPr>
            <a:spLocks noChangeArrowheads="1"/>
          </p:cNvSpPr>
          <p:nvPr/>
        </p:nvSpPr>
        <p:spPr bwMode="auto">
          <a:xfrm>
            <a:off x="5275263" y="3123646"/>
            <a:ext cx="48101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277,5</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0" name="Rectangle 41">
            <a:extLst>
              <a:ext uri="{FF2B5EF4-FFF2-40B4-BE49-F238E27FC236}">
                <a16:creationId xmlns:a16="http://schemas.microsoft.com/office/drawing/2014/main" id="{5DE055E1-770D-2DBF-1ABD-86FD8564F449}"/>
              </a:ext>
            </a:extLst>
          </p:cNvPr>
          <p:cNvSpPr>
            <a:spLocks noChangeArrowheads="1"/>
          </p:cNvSpPr>
          <p:nvPr/>
        </p:nvSpPr>
        <p:spPr bwMode="auto">
          <a:xfrm>
            <a:off x="10152063" y="4356870"/>
            <a:ext cx="4603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107,5</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1" name="Rectangle 42">
            <a:extLst>
              <a:ext uri="{FF2B5EF4-FFF2-40B4-BE49-F238E27FC236}">
                <a16:creationId xmlns:a16="http://schemas.microsoft.com/office/drawing/2014/main" id="{14241547-8DC1-87CB-FBDD-F5AC594A234A}"/>
              </a:ext>
            </a:extLst>
          </p:cNvPr>
          <p:cNvSpPr>
            <a:spLocks noChangeArrowheads="1"/>
          </p:cNvSpPr>
          <p:nvPr/>
        </p:nvSpPr>
        <p:spPr bwMode="auto">
          <a:xfrm>
            <a:off x="1174750" y="5292597"/>
            <a:ext cx="19685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2" name="Rectangle 43">
            <a:extLst>
              <a:ext uri="{FF2B5EF4-FFF2-40B4-BE49-F238E27FC236}">
                <a16:creationId xmlns:a16="http://schemas.microsoft.com/office/drawing/2014/main" id="{470D31A8-F5BA-0F76-16FB-ABBB8632D3E5}"/>
              </a:ext>
            </a:extLst>
          </p:cNvPr>
          <p:cNvSpPr>
            <a:spLocks noChangeArrowheads="1"/>
          </p:cNvSpPr>
          <p:nvPr/>
        </p:nvSpPr>
        <p:spPr bwMode="auto">
          <a:xfrm>
            <a:off x="1089025" y="4929376"/>
            <a:ext cx="28416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3" name="Rectangle 44">
            <a:extLst>
              <a:ext uri="{FF2B5EF4-FFF2-40B4-BE49-F238E27FC236}">
                <a16:creationId xmlns:a16="http://schemas.microsoft.com/office/drawing/2014/main" id="{043FB8DF-5F6C-375D-B68C-2372B1B0DB09}"/>
              </a:ext>
            </a:extLst>
          </p:cNvPr>
          <p:cNvSpPr>
            <a:spLocks noChangeArrowheads="1"/>
          </p:cNvSpPr>
          <p:nvPr/>
        </p:nvSpPr>
        <p:spPr bwMode="auto">
          <a:xfrm>
            <a:off x="1019175" y="4566154"/>
            <a:ext cx="35242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4" name="Rectangle 45">
            <a:extLst>
              <a:ext uri="{FF2B5EF4-FFF2-40B4-BE49-F238E27FC236}">
                <a16:creationId xmlns:a16="http://schemas.microsoft.com/office/drawing/2014/main" id="{EF63C986-7170-2050-C194-EE371402A67C}"/>
              </a:ext>
            </a:extLst>
          </p:cNvPr>
          <p:cNvSpPr>
            <a:spLocks noChangeArrowheads="1"/>
          </p:cNvSpPr>
          <p:nvPr/>
        </p:nvSpPr>
        <p:spPr bwMode="auto">
          <a:xfrm>
            <a:off x="1035050" y="4204663"/>
            <a:ext cx="33813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5" name="Rectangle 46">
            <a:extLst>
              <a:ext uri="{FF2B5EF4-FFF2-40B4-BE49-F238E27FC236}">
                <a16:creationId xmlns:a16="http://schemas.microsoft.com/office/drawing/2014/main" id="{7374F709-9FDD-D24E-54EC-C87A567D323F}"/>
              </a:ext>
            </a:extLst>
          </p:cNvPr>
          <p:cNvSpPr>
            <a:spLocks noChangeArrowheads="1"/>
          </p:cNvSpPr>
          <p:nvPr/>
        </p:nvSpPr>
        <p:spPr bwMode="auto">
          <a:xfrm>
            <a:off x="987425" y="3839711"/>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6" name="Rectangle 47">
            <a:extLst>
              <a:ext uri="{FF2B5EF4-FFF2-40B4-BE49-F238E27FC236}">
                <a16:creationId xmlns:a16="http://schemas.microsoft.com/office/drawing/2014/main" id="{7195903E-3E52-075A-7A9E-968B9BBB9399}"/>
              </a:ext>
            </a:extLst>
          </p:cNvPr>
          <p:cNvSpPr>
            <a:spLocks noChangeArrowheads="1"/>
          </p:cNvSpPr>
          <p:nvPr/>
        </p:nvSpPr>
        <p:spPr bwMode="auto">
          <a:xfrm>
            <a:off x="1001713" y="3478220"/>
            <a:ext cx="36988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7" name="Rectangle 48">
            <a:extLst>
              <a:ext uri="{FF2B5EF4-FFF2-40B4-BE49-F238E27FC236}">
                <a16:creationId xmlns:a16="http://schemas.microsoft.com/office/drawing/2014/main" id="{0536F2C9-E078-DF84-B48E-EDD418E6E84E}"/>
              </a:ext>
            </a:extLst>
          </p:cNvPr>
          <p:cNvSpPr>
            <a:spLocks noChangeArrowheads="1"/>
          </p:cNvSpPr>
          <p:nvPr/>
        </p:nvSpPr>
        <p:spPr bwMode="auto">
          <a:xfrm>
            <a:off x="989013" y="3113268"/>
            <a:ext cx="38258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300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8" name="Rectangle 49">
            <a:extLst>
              <a:ext uri="{FF2B5EF4-FFF2-40B4-BE49-F238E27FC236}">
                <a16:creationId xmlns:a16="http://schemas.microsoft.com/office/drawing/2014/main" id="{0B769E4B-FCC6-40AD-BAE2-C6E471B56630}"/>
              </a:ext>
            </a:extLst>
          </p:cNvPr>
          <p:cNvSpPr>
            <a:spLocks noChangeArrowheads="1"/>
          </p:cNvSpPr>
          <p:nvPr/>
        </p:nvSpPr>
        <p:spPr bwMode="auto">
          <a:xfrm>
            <a:off x="1001713" y="2751777"/>
            <a:ext cx="36830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350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9" name="Rectangle 50">
            <a:extLst>
              <a:ext uri="{FF2B5EF4-FFF2-40B4-BE49-F238E27FC236}">
                <a16:creationId xmlns:a16="http://schemas.microsoft.com/office/drawing/2014/main" id="{509A07D6-5828-D374-7E68-59F88B77F175}"/>
              </a:ext>
            </a:extLst>
          </p:cNvPr>
          <p:cNvSpPr>
            <a:spLocks noChangeArrowheads="1"/>
          </p:cNvSpPr>
          <p:nvPr/>
        </p:nvSpPr>
        <p:spPr bwMode="auto">
          <a:xfrm>
            <a:off x="973138" y="2388555"/>
            <a:ext cx="39846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0" name="Rectangle 51">
            <a:extLst>
              <a:ext uri="{FF2B5EF4-FFF2-40B4-BE49-F238E27FC236}">
                <a16:creationId xmlns:a16="http://schemas.microsoft.com/office/drawing/2014/main" id="{3C60BE10-F3D3-7788-B120-9628811C131A}"/>
              </a:ext>
            </a:extLst>
          </p:cNvPr>
          <p:cNvSpPr>
            <a:spLocks noChangeArrowheads="1"/>
          </p:cNvSpPr>
          <p:nvPr/>
        </p:nvSpPr>
        <p:spPr bwMode="auto">
          <a:xfrm>
            <a:off x="989013" y="2025334"/>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1" name="Rectangle 52">
            <a:extLst>
              <a:ext uri="{FF2B5EF4-FFF2-40B4-BE49-F238E27FC236}">
                <a16:creationId xmlns:a16="http://schemas.microsoft.com/office/drawing/2014/main" id="{0061C49F-400C-C46D-BF60-C41FDF79D098}"/>
              </a:ext>
            </a:extLst>
          </p:cNvPr>
          <p:cNvSpPr>
            <a:spLocks noChangeArrowheads="1"/>
          </p:cNvSpPr>
          <p:nvPr/>
        </p:nvSpPr>
        <p:spPr bwMode="auto">
          <a:xfrm>
            <a:off x="989013" y="1662112"/>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500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2" name="Rectangle 24">
            <a:extLst>
              <a:ext uri="{FF2B5EF4-FFF2-40B4-BE49-F238E27FC236}">
                <a16:creationId xmlns:a16="http://schemas.microsoft.com/office/drawing/2014/main" id="{730649AC-1779-C597-76D2-639B336F1C23}"/>
              </a:ext>
            </a:extLst>
          </p:cNvPr>
          <p:cNvSpPr>
            <a:spLocks noChangeArrowheads="1"/>
          </p:cNvSpPr>
          <p:nvPr/>
        </p:nvSpPr>
        <p:spPr bwMode="auto">
          <a:xfrm rot="18900000">
            <a:off x="6666812" y="5714502"/>
            <a:ext cx="7037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1/2</a:t>
            </a:r>
          </a:p>
        </p:txBody>
      </p:sp>
      <p:sp>
        <p:nvSpPr>
          <p:cNvPr id="63" name="Rectangle 24">
            <a:extLst>
              <a:ext uri="{FF2B5EF4-FFF2-40B4-BE49-F238E27FC236}">
                <a16:creationId xmlns:a16="http://schemas.microsoft.com/office/drawing/2014/main" id="{61FDF638-A2B5-5D87-1E92-51E3DFB2E3F2}"/>
              </a:ext>
            </a:extLst>
          </p:cNvPr>
          <p:cNvSpPr>
            <a:spLocks noChangeArrowheads="1"/>
          </p:cNvSpPr>
          <p:nvPr/>
        </p:nvSpPr>
        <p:spPr bwMode="auto">
          <a:xfrm rot="18900000">
            <a:off x="7314860" y="5714502"/>
            <a:ext cx="7469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3/4</a:t>
            </a:r>
          </a:p>
        </p:txBody>
      </p:sp>
      <p:sp>
        <p:nvSpPr>
          <p:cNvPr id="64" name="Rectangle 16">
            <a:extLst>
              <a:ext uri="{FF2B5EF4-FFF2-40B4-BE49-F238E27FC236}">
                <a16:creationId xmlns:a16="http://schemas.microsoft.com/office/drawing/2014/main" id="{1D40CD21-25F6-A0D9-7C4A-35612B648F40}"/>
              </a:ext>
            </a:extLst>
          </p:cNvPr>
          <p:cNvSpPr>
            <a:spLocks noChangeArrowheads="1"/>
          </p:cNvSpPr>
          <p:nvPr/>
        </p:nvSpPr>
        <p:spPr bwMode="auto">
          <a:xfrm>
            <a:off x="6840538" y="4472754"/>
            <a:ext cx="509588" cy="928810"/>
          </a:xfrm>
          <a:prstGeom prst="rect">
            <a:avLst/>
          </a:prstGeom>
          <a:solidFill>
            <a:srgbClr val="F5D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5" name="Rectangle 17">
            <a:extLst>
              <a:ext uri="{FF2B5EF4-FFF2-40B4-BE49-F238E27FC236}">
                <a16:creationId xmlns:a16="http://schemas.microsoft.com/office/drawing/2014/main" id="{A2F9EFD7-889A-49E9-C1A1-B373AEE9D7EE}"/>
              </a:ext>
            </a:extLst>
          </p:cNvPr>
          <p:cNvSpPr>
            <a:spLocks noChangeArrowheads="1"/>
          </p:cNvSpPr>
          <p:nvPr/>
        </p:nvSpPr>
        <p:spPr bwMode="auto">
          <a:xfrm>
            <a:off x="6840538" y="4472754"/>
            <a:ext cx="509588" cy="928810"/>
          </a:xfrm>
          <a:prstGeom prst="rect">
            <a:avLst/>
          </a:prstGeom>
          <a:noFill/>
          <a:ln w="9525">
            <a:solidFill>
              <a:srgbClr val="E095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6" name="Rectangle 21">
            <a:extLst>
              <a:ext uri="{FF2B5EF4-FFF2-40B4-BE49-F238E27FC236}">
                <a16:creationId xmlns:a16="http://schemas.microsoft.com/office/drawing/2014/main" id="{1E8609B8-8A2B-F4F4-4A5C-FBC87005D6AE}"/>
              </a:ext>
            </a:extLst>
          </p:cNvPr>
          <p:cNvSpPr>
            <a:spLocks noChangeArrowheads="1"/>
          </p:cNvSpPr>
          <p:nvPr/>
        </p:nvSpPr>
        <p:spPr bwMode="auto">
          <a:xfrm>
            <a:off x="7489825" y="3805118"/>
            <a:ext cx="508000" cy="1596446"/>
          </a:xfrm>
          <a:prstGeom prst="rect">
            <a:avLst/>
          </a:prstGeom>
          <a:solidFill>
            <a:srgbClr val="EBB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7" name="Rectangle 31">
            <a:extLst>
              <a:ext uri="{FF2B5EF4-FFF2-40B4-BE49-F238E27FC236}">
                <a16:creationId xmlns:a16="http://schemas.microsoft.com/office/drawing/2014/main" id="{34D7F4F8-F6D2-87AF-01C3-DDBD486F8634}"/>
              </a:ext>
            </a:extLst>
          </p:cNvPr>
          <p:cNvSpPr>
            <a:spLocks noChangeArrowheads="1"/>
          </p:cNvSpPr>
          <p:nvPr/>
        </p:nvSpPr>
        <p:spPr bwMode="auto">
          <a:xfrm>
            <a:off x="6916738" y="4208122"/>
            <a:ext cx="45243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127,9</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8" name="Rectangle 33">
            <a:extLst>
              <a:ext uri="{FF2B5EF4-FFF2-40B4-BE49-F238E27FC236}">
                <a16:creationId xmlns:a16="http://schemas.microsoft.com/office/drawing/2014/main" id="{3163DB31-49E8-4310-1B3A-4F2DE2221BA4}"/>
              </a:ext>
            </a:extLst>
          </p:cNvPr>
          <p:cNvSpPr>
            <a:spLocks noChangeArrowheads="1"/>
          </p:cNvSpPr>
          <p:nvPr/>
        </p:nvSpPr>
        <p:spPr bwMode="auto">
          <a:xfrm>
            <a:off x="7605713" y="3540486"/>
            <a:ext cx="36988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solidFill>
                <a:effectLst/>
                <a:latin typeface="Montserrat" pitchFamily="2" charset="0"/>
              </a:rPr>
              <a:t>220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0154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04129A3-D9AF-CB02-3691-190FA547833E}"/>
              </a:ext>
            </a:extLst>
          </p:cNvPr>
          <p:cNvSpPr>
            <a:spLocks noGrp="1" noChangeArrowheads="1"/>
          </p:cNvSpPr>
          <p:nvPr>
            <p:ph type="title"/>
          </p:nvPr>
        </p:nvSpPr>
        <p:spPr bwMode="auto">
          <a:xfrm>
            <a:off x="452438" y="673169"/>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 </a:t>
            </a:r>
            <a:r>
              <a:rPr lang="en-US" altLang="pt-BR" sz="2000" b="1" dirty="0">
                <a:solidFill>
                  <a:schemeClr val="bg2">
                    <a:lumMod val="25000"/>
                  </a:schemeClr>
                </a:solidFill>
                <a:latin typeface="+mj-lt"/>
                <a:cs typeface="Times New Roman" panose="02020603050405020304" pitchFamily="18" charset="0"/>
              </a:rPr>
              <a:t>FOSFATASE ALCALINA NA CEP E CBP</a:t>
            </a:r>
            <a:r>
              <a:rPr lang="en-US" altLang="pt-BR" sz="2000" dirty="0">
                <a:solidFill>
                  <a:schemeClr val="bg2">
                    <a:lumMod val="25000"/>
                  </a:schemeClr>
                </a:solidFill>
                <a:latin typeface="+mj-lt"/>
                <a:cs typeface="Times New Roman" panose="02020603050405020304" pitchFamily="18" charset="0"/>
              </a:rPr>
              <a:t> EM 2 ANOS</a:t>
            </a:r>
          </a:p>
        </p:txBody>
      </p:sp>
      <p:sp>
        <p:nvSpPr>
          <p:cNvPr id="6" name="Espaço Reservado para Texto 3">
            <a:extLst>
              <a:ext uri="{FF2B5EF4-FFF2-40B4-BE49-F238E27FC236}">
                <a16:creationId xmlns:a16="http://schemas.microsoft.com/office/drawing/2014/main" id="{399318E8-6647-82E0-81F7-2CB4E606579C}"/>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76" name="Rectangle 24">
            <a:extLst>
              <a:ext uri="{FF2B5EF4-FFF2-40B4-BE49-F238E27FC236}">
                <a16:creationId xmlns:a16="http://schemas.microsoft.com/office/drawing/2014/main" id="{52279A83-9F2A-79C3-DF44-2544B3D18ADC}"/>
              </a:ext>
            </a:extLst>
          </p:cNvPr>
          <p:cNvSpPr>
            <a:spLocks noChangeArrowheads="1"/>
          </p:cNvSpPr>
          <p:nvPr/>
        </p:nvSpPr>
        <p:spPr bwMode="auto">
          <a:xfrm>
            <a:off x="6514780" y="6184831"/>
            <a:ext cx="3366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CBP</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7" name="Rectangle 24">
            <a:extLst>
              <a:ext uri="{FF2B5EF4-FFF2-40B4-BE49-F238E27FC236}">
                <a16:creationId xmlns:a16="http://schemas.microsoft.com/office/drawing/2014/main" id="{E8CE4943-7B13-E319-2FB4-A27A270C30B5}"/>
              </a:ext>
            </a:extLst>
          </p:cNvPr>
          <p:cNvSpPr>
            <a:spLocks noChangeArrowheads="1"/>
          </p:cNvSpPr>
          <p:nvPr/>
        </p:nvSpPr>
        <p:spPr bwMode="auto">
          <a:xfrm>
            <a:off x="1771647" y="6184831"/>
            <a:ext cx="3238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CEP</a:t>
            </a:r>
            <a:endParaRPr kumimoji="0" lang="pt-BR" altLang="pt-BR" sz="1800" b="0" i="0" u="none" strike="noStrike" cap="none" normalizeH="0" baseline="0" dirty="0">
              <a:ln>
                <a:noFill/>
              </a:ln>
              <a:solidFill>
                <a:srgbClr val="595959">
                  <a:alpha val="0"/>
                </a:srgbClr>
              </a:solidFill>
              <a:effectLst/>
            </a:endParaRPr>
          </a:p>
        </p:txBody>
      </p:sp>
      <p:sp>
        <p:nvSpPr>
          <p:cNvPr id="78" name="Line 5">
            <a:extLst>
              <a:ext uri="{FF2B5EF4-FFF2-40B4-BE49-F238E27FC236}">
                <a16:creationId xmlns:a16="http://schemas.microsoft.com/office/drawing/2014/main" id="{757884A1-34CB-3C18-6958-3272FB740014}"/>
              </a:ext>
            </a:extLst>
          </p:cNvPr>
          <p:cNvSpPr>
            <a:spLocks noChangeShapeType="1"/>
          </p:cNvSpPr>
          <p:nvPr/>
        </p:nvSpPr>
        <p:spPr bwMode="auto">
          <a:xfrm>
            <a:off x="1417638" y="5401564"/>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9" name="Line 6">
            <a:extLst>
              <a:ext uri="{FF2B5EF4-FFF2-40B4-BE49-F238E27FC236}">
                <a16:creationId xmlns:a16="http://schemas.microsoft.com/office/drawing/2014/main" id="{142A5908-8976-FA75-9C9A-8B1CACA816DA}"/>
              </a:ext>
            </a:extLst>
          </p:cNvPr>
          <p:cNvSpPr>
            <a:spLocks noChangeShapeType="1"/>
          </p:cNvSpPr>
          <p:nvPr/>
        </p:nvSpPr>
        <p:spPr bwMode="auto">
          <a:xfrm>
            <a:off x="1417638" y="5040072"/>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0" name="Line 7">
            <a:extLst>
              <a:ext uri="{FF2B5EF4-FFF2-40B4-BE49-F238E27FC236}">
                <a16:creationId xmlns:a16="http://schemas.microsoft.com/office/drawing/2014/main" id="{441D72F5-92D2-CEAD-E449-0B676073207C}"/>
              </a:ext>
            </a:extLst>
          </p:cNvPr>
          <p:cNvSpPr>
            <a:spLocks noChangeShapeType="1"/>
          </p:cNvSpPr>
          <p:nvPr/>
        </p:nvSpPr>
        <p:spPr bwMode="auto">
          <a:xfrm>
            <a:off x="1417638" y="4675121"/>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1" name="Line 8">
            <a:extLst>
              <a:ext uri="{FF2B5EF4-FFF2-40B4-BE49-F238E27FC236}">
                <a16:creationId xmlns:a16="http://schemas.microsoft.com/office/drawing/2014/main" id="{1989AF59-3D77-FF20-6595-BCBB9A58D93F}"/>
              </a:ext>
            </a:extLst>
          </p:cNvPr>
          <p:cNvSpPr>
            <a:spLocks noChangeShapeType="1"/>
          </p:cNvSpPr>
          <p:nvPr/>
        </p:nvSpPr>
        <p:spPr bwMode="auto">
          <a:xfrm>
            <a:off x="1417638" y="4313629"/>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2" name="Line 9">
            <a:extLst>
              <a:ext uri="{FF2B5EF4-FFF2-40B4-BE49-F238E27FC236}">
                <a16:creationId xmlns:a16="http://schemas.microsoft.com/office/drawing/2014/main" id="{E89FC28B-9E98-F92D-42A0-5EAA14AF4757}"/>
              </a:ext>
            </a:extLst>
          </p:cNvPr>
          <p:cNvSpPr>
            <a:spLocks noChangeShapeType="1"/>
          </p:cNvSpPr>
          <p:nvPr/>
        </p:nvSpPr>
        <p:spPr bwMode="auto">
          <a:xfrm>
            <a:off x="1417638" y="3948678"/>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3" name="Line 10">
            <a:extLst>
              <a:ext uri="{FF2B5EF4-FFF2-40B4-BE49-F238E27FC236}">
                <a16:creationId xmlns:a16="http://schemas.microsoft.com/office/drawing/2014/main" id="{64DD5CAB-1211-BBD6-F5E5-F9CEA9FCDCB6}"/>
              </a:ext>
            </a:extLst>
          </p:cNvPr>
          <p:cNvSpPr>
            <a:spLocks noChangeShapeType="1"/>
          </p:cNvSpPr>
          <p:nvPr/>
        </p:nvSpPr>
        <p:spPr bwMode="auto">
          <a:xfrm>
            <a:off x="1417638" y="3587186"/>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4" name="Line 11">
            <a:extLst>
              <a:ext uri="{FF2B5EF4-FFF2-40B4-BE49-F238E27FC236}">
                <a16:creationId xmlns:a16="http://schemas.microsoft.com/office/drawing/2014/main" id="{8EE487F9-3F04-D569-45AF-3EA9A09D5ECB}"/>
              </a:ext>
            </a:extLst>
          </p:cNvPr>
          <p:cNvSpPr>
            <a:spLocks noChangeShapeType="1"/>
          </p:cNvSpPr>
          <p:nvPr/>
        </p:nvSpPr>
        <p:spPr bwMode="auto">
          <a:xfrm>
            <a:off x="1417638" y="3223964"/>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5" name="Line 12">
            <a:extLst>
              <a:ext uri="{FF2B5EF4-FFF2-40B4-BE49-F238E27FC236}">
                <a16:creationId xmlns:a16="http://schemas.microsoft.com/office/drawing/2014/main" id="{6F160B30-CD50-8D70-CB0B-999106DFF9C4}"/>
              </a:ext>
            </a:extLst>
          </p:cNvPr>
          <p:cNvSpPr>
            <a:spLocks noChangeShapeType="1"/>
          </p:cNvSpPr>
          <p:nvPr/>
        </p:nvSpPr>
        <p:spPr bwMode="auto">
          <a:xfrm>
            <a:off x="1417638" y="2860743"/>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6" name="Line 13">
            <a:extLst>
              <a:ext uri="{FF2B5EF4-FFF2-40B4-BE49-F238E27FC236}">
                <a16:creationId xmlns:a16="http://schemas.microsoft.com/office/drawing/2014/main" id="{EF5C9D31-6D2A-BCC3-6641-D5E05D67F579}"/>
              </a:ext>
            </a:extLst>
          </p:cNvPr>
          <p:cNvSpPr>
            <a:spLocks noChangeShapeType="1"/>
          </p:cNvSpPr>
          <p:nvPr/>
        </p:nvSpPr>
        <p:spPr bwMode="auto">
          <a:xfrm>
            <a:off x="1417638" y="2497521"/>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7" name="Line 14">
            <a:extLst>
              <a:ext uri="{FF2B5EF4-FFF2-40B4-BE49-F238E27FC236}">
                <a16:creationId xmlns:a16="http://schemas.microsoft.com/office/drawing/2014/main" id="{8D7F00A8-A877-8A0B-2A21-23B776012E41}"/>
              </a:ext>
            </a:extLst>
          </p:cNvPr>
          <p:cNvSpPr>
            <a:spLocks noChangeShapeType="1"/>
          </p:cNvSpPr>
          <p:nvPr/>
        </p:nvSpPr>
        <p:spPr bwMode="auto">
          <a:xfrm>
            <a:off x="1417638" y="2134299"/>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8" name="Line 15">
            <a:extLst>
              <a:ext uri="{FF2B5EF4-FFF2-40B4-BE49-F238E27FC236}">
                <a16:creationId xmlns:a16="http://schemas.microsoft.com/office/drawing/2014/main" id="{ED73FEB8-466B-A80C-8801-774901F588BD}"/>
              </a:ext>
            </a:extLst>
          </p:cNvPr>
          <p:cNvSpPr>
            <a:spLocks noChangeShapeType="1"/>
          </p:cNvSpPr>
          <p:nvPr/>
        </p:nvSpPr>
        <p:spPr bwMode="auto">
          <a:xfrm>
            <a:off x="1417638" y="1771078"/>
            <a:ext cx="9729788" cy="0"/>
          </a:xfrm>
          <a:prstGeom prst="line">
            <a:avLst/>
          </a:prstGeom>
          <a:noFill/>
          <a:ln w="9525">
            <a:solidFill>
              <a:srgbClr val="D7C9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9" name="Rectangle 18">
            <a:extLst>
              <a:ext uri="{FF2B5EF4-FFF2-40B4-BE49-F238E27FC236}">
                <a16:creationId xmlns:a16="http://schemas.microsoft.com/office/drawing/2014/main" id="{B6B8AC08-4451-5077-10D2-487481F96D2F}"/>
              </a:ext>
            </a:extLst>
          </p:cNvPr>
          <p:cNvSpPr>
            <a:spLocks noChangeArrowheads="1"/>
          </p:cNvSpPr>
          <p:nvPr/>
        </p:nvSpPr>
        <p:spPr bwMode="auto">
          <a:xfrm>
            <a:off x="1974850" y="2641081"/>
            <a:ext cx="39749" cy="2760484"/>
          </a:xfrm>
          <a:prstGeom prst="rect">
            <a:avLst/>
          </a:prstGeom>
          <a:solidFill>
            <a:srgbClr val="D3DCEF">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1" name="Rectangle 20">
            <a:extLst>
              <a:ext uri="{FF2B5EF4-FFF2-40B4-BE49-F238E27FC236}">
                <a16:creationId xmlns:a16="http://schemas.microsoft.com/office/drawing/2014/main" id="{E07CFB7C-4CD5-9605-C3DD-28F407467FFB}"/>
              </a:ext>
            </a:extLst>
          </p:cNvPr>
          <p:cNvSpPr>
            <a:spLocks noChangeArrowheads="1"/>
          </p:cNvSpPr>
          <p:nvPr/>
        </p:nvSpPr>
        <p:spPr bwMode="auto">
          <a:xfrm>
            <a:off x="2025215" y="3016409"/>
            <a:ext cx="39749" cy="2385155"/>
          </a:xfrm>
          <a:prstGeom prst="rect">
            <a:avLst/>
          </a:prstGeom>
          <a:solidFill>
            <a:srgbClr val="A8BADE">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2" name="Rectangle 22">
            <a:extLst>
              <a:ext uri="{FF2B5EF4-FFF2-40B4-BE49-F238E27FC236}">
                <a16:creationId xmlns:a16="http://schemas.microsoft.com/office/drawing/2014/main" id="{B9524BE9-84E5-D0BD-3412-9A1750BD4A86}"/>
              </a:ext>
            </a:extLst>
          </p:cNvPr>
          <p:cNvSpPr>
            <a:spLocks noChangeArrowheads="1"/>
          </p:cNvSpPr>
          <p:nvPr/>
        </p:nvSpPr>
        <p:spPr bwMode="auto">
          <a:xfrm>
            <a:off x="2075580" y="3452275"/>
            <a:ext cx="39749" cy="1949289"/>
          </a:xfrm>
          <a:prstGeom prst="rect">
            <a:avLst/>
          </a:prstGeom>
          <a:solidFill>
            <a:srgbClr val="7C97CE">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4" name="Rectangle 24">
            <a:extLst>
              <a:ext uri="{FF2B5EF4-FFF2-40B4-BE49-F238E27FC236}">
                <a16:creationId xmlns:a16="http://schemas.microsoft.com/office/drawing/2014/main" id="{CFADC8B1-7623-798E-1373-98AEF9241C0C}"/>
              </a:ext>
            </a:extLst>
          </p:cNvPr>
          <p:cNvSpPr>
            <a:spLocks noChangeArrowheads="1"/>
          </p:cNvSpPr>
          <p:nvPr/>
        </p:nvSpPr>
        <p:spPr bwMode="auto">
          <a:xfrm>
            <a:off x="2125945" y="2115274"/>
            <a:ext cx="39749" cy="3286290"/>
          </a:xfrm>
          <a:prstGeom prst="rect">
            <a:avLst/>
          </a:prstGeom>
          <a:solidFill>
            <a:srgbClr val="395999">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6" name="Rectangle 26">
            <a:extLst>
              <a:ext uri="{FF2B5EF4-FFF2-40B4-BE49-F238E27FC236}">
                <a16:creationId xmlns:a16="http://schemas.microsoft.com/office/drawing/2014/main" id="{28CC4228-7871-E87A-80CD-86405F7833F7}"/>
              </a:ext>
            </a:extLst>
          </p:cNvPr>
          <p:cNvSpPr>
            <a:spLocks noChangeArrowheads="1"/>
          </p:cNvSpPr>
          <p:nvPr/>
        </p:nvSpPr>
        <p:spPr bwMode="auto">
          <a:xfrm>
            <a:off x="2176309" y="2599569"/>
            <a:ext cx="39749" cy="2801995"/>
          </a:xfrm>
          <a:prstGeom prst="rect">
            <a:avLst/>
          </a:prstGeom>
          <a:solidFill>
            <a:srgbClr val="2B4373">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8" name="Rectangle 28">
            <a:extLst>
              <a:ext uri="{FF2B5EF4-FFF2-40B4-BE49-F238E27FC236}">
                <a16:creationId xmlns:a16="http://schemas.microsoft.com/office/drawing/2014/main" id="{9A2191FB-A558-E994-FB9A-1E147B4EE932}"/>
              </a:ext>
            </a:extLst>
          </p:cNvPr>
          <p:cNvSpPr>
            <a:spLocks noChangeArrowheads="1"/>
          </p:cNvSpPr>
          <p:nvPr/>
        </p:nvSpPr>
        <p:spPr bwMode="auto">
          <a:xfrm>
            <a:off x="2226674" y="3388279"/>
            <a:ext cx="39749" cy="2013285"/>
          </a:xfrm>
          <a:prstGeom prst="rect">
            <a:avLst/>
          </a:prstGeom>
          <a:solidFill>
            <a:srgbClr val="1D2C4D">
              <a:alpha val="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93" name="Rectangle 23">
            <a:extLst>
              <a:ext uri="{FF2B5EF4-FFF2-40B4-BE49-F238E27FC236}">
                <a16:creationId xmlns:a16="http://schemas.microsoft.com/office/drawing/2014/main" id="{46E2D2DF-CD50-3B72-918A-27C45527BA18}"/>
              </a:ext>
            </a:extLst>
          </p:cNvPr>
          <p:cNvSpPr>
            <a:spLocks noChangeArrowheads="1"/>
          </p:cNvSpPr>
          <p:nvPr/>
        </p:nvSpPr>
        <p:spPr bwMode="auto">
          <a:xfrm>
            <a:off x="10443448" y="3550864"/>
            <a:ext cx="30089" cy="1850700"/>
          </a:xfrm>
          <a:prstGeom prst="rect">
            <a:avLst/>
          </a:prstGeom>
          <a:solidFill>
            <a:srgbClr val="E095A3">
              <a:alpha val="0"/>
            </a:srgbClr>
          </a:solidFill>
          <a:ln>
            <a:noFill/>
          </a:ln>
        </p:spPr>
        <p:txBody>
          <a:bodyPr vert="horz" wrap="square" lIns="91440" tIns="45720" rIns="91440" bIns="45720" numCol="1" anchor="t" anchorCtr="0" compatLnSpc="1">
            <a:prstTxWarp prst="textNoShape">
              <a:avLst/>
            </a:prstTxWarp>
          </a:bodyPr>
          <a:lstStyle/>
          <a:p>
            <a:endParaRPr lang="pt-BR">
              <a:solidFill>
                <a:schemeClr val="tx1">
                  <a:alpha val="0"/>
                </a:schemeClr>
              </a:solidFill>
            </a:endParaRPr>
          </a:p>
        </p:txBody>
      </p:sp>
      <p:sp>
        <p:nvSpPr>
          <p:cNvPr id="95" name="Rectangle 25">
            <a:extLst>
              <a:ext uri="{FF2B5EF4-FFF2-40B4-BE49-F238E27FC236}">
                <a16:creationId xmlns:a16="http://schemas.microsoft.com/office/drawing/2014/main" id="{23250D46-9CA1-F9B8-3452-474FDA91DA81}"/>
              </a:ext>
            </a:extLst>
          </p:cNvPr>
          <p:cNvSpPr>
            <a:spLocks noChangeArrowheads="1"/>
          </p:cNvSpPr>
          <p:nvPr/>
        </p:nvSpPr>
        <p:spPr bwMode="auto">
          <a:xfrm>
            <a:off x="10481811" y="4496969"/>
            <a:ext cx="30089" cy="904595"/>
          </a:xfrm>
          <a:prstGeom prst="rect">
            <a:avLst/>
          </a:prstGeom>
          <a:solidFill>
            <a:srgbClr val="CC4E66">
              <a:alpha val="0"/>
            </a:srgbClr>
          </a:solidFill>
          <a:ln>
            <a:noFill/>
          </a:ln>
        </p:spPr>
        <p:txBody>
          <a:bodyPr vert="horz" wrap="square" lIns="91440" tIns="45720" rIns="91440" bIns="45720" numCol="1" anchor="t" anchorCtr="0" compatLnSpc="1">
            <a:prstTxWarp prst="textNoShape">
              <a:avLst/>
            </a:prstTxWarp>
          </a:bodyPr>
          <a:lstStyle/>
          <a:p>
            <a:endParaRPr lang="pt-BR">
              <a:solidFill>
                <a:schemeClr val="tx1">
                  <a:alpha val="0"/>
                </a:schemeClr>
              </a:solidFill>
            </a:endParaRPr>
          </a:p>
        </p:txBody>
      </p:sp>
      <p:sp>
        <p:nvSpPr>
          <p:cNvPr id="97" name="Rectangle 27">
            <a:extLst>
              <a:ext uri="{FF2B5EF4-FFF2-40B4-BE49-F238E27FC236}">
                <a16:creationId xmlns:a16="http://schemas.microsoft.com/office/drawing/2014/main" id="{84930D49-DC9A-850E-8F16-C80C4B525BB6}"/>
              </a:ext>
            </a:extLst>
          </p:cNvPr>
          <p:cNvSpPr>
            <a:spLocks noChangeArrowheads="1"/>
          </p:cNvSpPr>
          <p:nvPr/>
        </p:nvSpPr>
        <p:spPr bwMode="auto">
          <a:xfrm>
            <a:off x="10520080" y="3893330"/>
            <a:ext cx="30183" cy="1508234"/>
          </a:xfrm>
          <a:prstGeom prst="rect">
            <a:avLst/>
          </a:prstGeom>
          <a:solidFill>
            <a:srgbClr val="A42F46">
              <a:alpha val="0"/>
            </a:srgbClr>
          </a:solidFill>
          <a:ln>
            <a:noFill/>
          </a:ln>
        </p:spPr>
        <p:txBody>
          <a:bodyPr vert="horz" wrap="square" lIns="91440" tIns="45720" rIns="91440" bIns="45720" numCol="1" anchor="t" anchorCtr="0" compatLnSpc="1">
            <a:prstTxWarp prst="textNoShape">
              <a:avLst/>
            </a:prstTxWarp>
          </a:bodyPr>
          <a:lstStyle/>
          <a:p>
            <a:endParaRPr lang="pt-BR">
              <a:solidFill>
                <a:schemeClr val="tx1">
                  <a:alpha val="0"/>
                </a:schemeClr>
              </a:solidFill>
            </a:endParaRPr>
          </a:p>
        </p:txBody>
      </p:sp>
      <p:sp>
        <p:nvSpPr>
          <p:cNvPr id="99" name="Rectangle 29">
            <a:extLst>
              <a:ext uri="{FF2B5EF4-FFF2-40B4-BE49-F238E27FC236}">
                <a16:creationId xmlns:a16="http://schemas.microsoft.com/office/drawing/2014/main" id="{42A606E4-AE6F-CB5D-D790-9D8214EB1CE6}"/>
              </a:ext>
            </a:extLst>
          </p:cNvPr>
          <p:cNvSpPr>
            <a:spLocks noChangeArrowheads="1"/>
          </p:cNvSpPr>
          <p:nvPr/>
        </p:nvSpPr>
        <p:spPr bwMode="auto">
          <a:xfrm>
            <a:off x="10558443" y="4621502"/>
            <a:ext cx="30183" cy="780062"/>
          </a:xfrm>
          <a:prstGeom prst="rect">
            <a:avLst/>
          </a:prstGeom>
          <a:solidFill>
            <a:srgbClr val="6D202E">
              <a:alpha val="0"/>
            </a:srgbClr>
          </a:solidFill>
          <a:ln>
            <a:noFill/>
          </a:ln>
        </p:spPr>
        <p:txBody>
          <a:bodyPr vert="horz" wrap="square" lIns="91440" tIns="45720" rIns="91440" bIns="45720" numCol="1" anchor="t" anchorCtr="0" compatLnSpc="1">
            <a:prstTxWarp prst="textNoShape">
              <a:avLst/>
            </a:prstTxWarp>
          </a:bodyPr>
          <a:lstStyle/>
          <a:p>
            <a:endParaRPr lang="pt-BR">
              <a:solidFill>
                <a:schemeClr val="tx1">
                  <a:alpha val="0"/>
                </a:schemeClr>
              </a:solidFill>
            </a:endParaRPr>
          </a:p>
        </p:txBody>
      </p:sp>
      <p:sp>
        <p:nvSpPr>
          <p:cNvPr id="8" name="Rectangle 24">
            <a:extLst>
              <a:ext uri="{FF2B5EF4-FFF2-40B4-BE49-F238E27FC236}">
                <a16:creationId xmlns:a16="http://schemas.microsoft.com/office/drawing/2014/main" id="{9C31F0C5-E881-B500-4C3B-00F8130DDB3D}"/>
              </a:ext>
            </a:extLst>
          </p:cNvPr>
          <p:cNvSpPr>
            <a:spLocks noChangeArrowheads="1"/>
          </p:cNvSpPr>
          <p:nvPr/>
        </p:nvSpPr>
        <p:spPr bwMode="auto">
          <a:xfrm rot="18900000">
            <a:off x="1728166" y="5714542"/>
            <a:ext cx="779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Estad. 1/2  </a:t>
            </a:r>
          </a:p>
        </p:txBody>
      </p:sp>
      <p:sp>
        <p:nvSpPr>
          <p:cNvPr id="10" name="Rectangle 24">
            <a:extLst>
              <a:ext uri="{FF2B5EF4-FFF2-40B4-BE49-F238E27FC236}">
                <a16:creationId xmlns:a16="http://schemas.microsoft.com/office/drawing/2014/main" id="{9DBD0503-BD1A-9725-95B3-EFFCD016141D}"/>
              </a:ext>
            </a:extLst>
          </p:cNvPr>
          <p:cNvSpPr>
            <a:spLocks noChangeArrowheads="1"/>
          </p:cNvSpPr>
          <p:nvPr/>
        </p:nvSpPr>
        <p:spPr bwMode="auto">
          <a:xfrm rot="18900000">
            <a:off x="1796570" y="5714542"/>
            <a:ext cx="742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Estad. 3/4</a:t>
            </a:r>
          </a:p>
        </p:txBody>
      </p:sp>
      <p:sp>
        <p:nvSpPr>
          <p:cNvPr id="11" name="Rectangle 24">
            <a:extLst>
              <a:ext uri="{FF2B5EF4-FFF2-40B4-BE49-F238E27FC236}">
                <a16:creationId xmlns:a16="http://schemas.microsoft.com/office/drawing/2014/main" id="{BDB2B00E-B079-B648-37FA-4CD52F4114F0}"/>
              </a:ext>
            </a:extLst>
          </p:cNvPr>
          <p:cNvSpPr>
            <a:spLocks noChangeArrowheads="1"/>
          </p:cNvSpPr>
          <p:nvPr/>
        </p:nvSpPr>
        <p:spPr bwMode="auto">
          <a:xfrm rot="18900000">
            <a:off x="1877392" y="5714542"/>
            <a:ext cx="46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1200" dirty="0">
                <a:solidFill>
                  <a:srgbClr val="595959">
                    <a:alpha val="0"/>
                  </a:srgbClr>
                </a:solidFill>
                <a:latin typeface="Montserrat" pitchFamily="2" charset="0"/>
              </a:rPr>
              <a:t>AC</a:t>
            </a:r>
            <a:r>
              <a:rPr kumimoji="0" lang="pt-BR" altLang="pt-BR" sz="1200" b="0" i="0" u="none" strike="noStrike" cap="none" normalizeH="0" baseline="0" dirty="0">
                <a:ln>
                  <a:noFill/>
                </a:ln>
                <a:solidFill>
                  <a:srgbClr val="595959">
                    <a:alpha val="0"/>
                  </a:srgbClr>
                </a:solidFill>
                <a:effectLst/>
                <a:latin typeface="Montserrat" pitchFamily="2" charset="0"/>
              </a:rPr>
              <a:t> </a:t>
            </a:r>
            <a:r>
              <a:rPr lang="pt-BR" altLang="pt-BR" sz="1200" dirty="0">
                <a:solidFill>
                  <a:srgbClr val="595959">
                    <a:alpha val="0"/>
                  </a:srgbClr>
                </a:solidFill>
                <a:latin typeface="Montserrat" pitchFamily="2" charset="0"/>
              </a:rPr>
              <a:t>0/1</a:t>
            </a:r>
            <a:endParaRPr kumimoji="0" lang="pt-BR" altLang="pt-BR" sz="1200" b="0" i="0" u="none" strike="noStrike" cap="none" normalizeH="0" baseline="0" dirty="0">
              <a:ln>
                <a:noFill/>
              </a:ln>
              <a:solidFill>
                <a:srgbClr val="595959">
                  <a:alpha val="0"/>
                </a:srgbClr>
              </a:solidFill>
              <a:effectLst/>
              <a:latin typeface="Montserrat" pitchFamily="2" charset="0"/>
            </a:endParaRPr>
          </a:p>
        </p:txBody>
      </p:sp>
      <p:sp>
        <p:nvSpPr>
          <p:cNvPr id="12" name="Rectangle 24">
            <a:extLst>
              <a:ext uri="{FF2B5EF4-FFF2-40B4-BE49-F238E27FC236}">
                <a16:creationId xmlns:a16="http://schemas.microsoft.com/office/drawing/2014/main" id="{4E425323-7DED-2D23-FD0D-92F6B8180210}"/>
              </a:ext>
            </a:extLst>
          </p:cNvPr>
          <p:cNvSpPr>
            <a:spLocks noChangeArrowheads="1"/>
          </p:cNvSpPr>
          <p:nvPr/>
        </p:nvSpPr>
        <p:spPr bwMode="auto">
          <a:xfrm rot="18900000">
            <a:off x="1943713" y="5714540"/>
            <a:ext cx="48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AC 2/3</a:t>
            </a:r>
          </a:p>
        </p:txBody>
      </p:sp>
      <p:sp>
        <p:nvSpPr>
          <p:cNvPr id="13" name="Rectangle 24">
            <a:extLst>
              <a:ext uri="{FF2B5EF4-FFF2-40B4-BE49-F238E27FC236}">
                <a16:creationId xmlns:a16="http://schemas.microsoft.com/office/drawing/2014/main" id="{C5C1A217-4004-D5C3-C243-3C2B9D22CCFA}"/>
              </a:ext>
            </a:extLst>
          </p:cNvPr>
          <p:cNvSpPr>
            <a:spLocks noChangeArrowheads="1"/>
          </p:cNvSpPr>
          <p:nvPr/>
        </p:nvSpPr>
        <p:spPr bwMode="auto">
          <a:xfrm rot="18900000">
            <a:off x="2010911" y="5714540"/>
            <a:ext cx="48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AH 0/1</a:t>
            </a:r>
          </a:p>
        </p:txBody>
      </p:sp>
      <p:sp>
        <p:nvSpPr>
          <p:cNvPr id="15" name="Rectangle 24">
            <a:extLst>
              <a:ext uri="{FF2B5EF4-FFF2-40B4-BE49-F238E27FC236}">
                <a16:creationId xmlns:a16="http://schemas.microsoft.com/office/drawing/2014/main" id="{C9597A92-10F7-6A96-A4D3-BEBD0501A9BF}"/>
              </a:ext>
            </a:extLst>
          </p:cNvPr>
          <p:cNvSpPr>
            <a:spLocks noChangeArrowheads="1"/>
          </p:cNvSpPr>
          <p:nvPr/>
        </p:nvSpPr>
        <p:spPr bwMode="auto">
          <a:xfrm rot="18900000">
            <a:off x="2076753" y="5714539"/>
            <a:ext cx="498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AH 2/3</a:t>
            </a:r>
          </a:p>
        </p:txBody>
      </p:sp>
      <p:sp>
        <p:nvSpPr>
          <p:cNvPr id="100" name="Rectangle 30">
            <a:extLst>
              <a:ext uri="{FF2B5EF4-FFF2-40B4-BE49-F238E27FC236}">
                <a16:creationId xmlns:a16="http://schemas.microsoft.com/office/drawing/2014/main" id="{7D90031E-FC32-2848-4E95-0A0D5BD80605}"/>
              </a:ext>
            </a:extLst>
          </p:cNvPr>
          <p:cNvSpPr>
            <a:spLocks noChangeArrowheads="1"/>
          </p:cNvSpPr>
          <p:nvPr/>
        </p:nvSpPr>
        <p:spPr bwMode="auto">
          <a:xfrm>
            <a:off x="1759632" y="2378177"/>
            <a:ext cx="372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380,1</a:t>
            </a:r>
            <a:endParaRPr kumimoji="0" lang="pt-BR" altLang="pt-BR" sz="1800" b="0" i="0" u="none" strike="noStrike" cap="none" normalizeH="0" baseline="0">
              <a:ln>
                <a:noFill/>
              </a:ln>
              <a:solidFill>
                <a:srgbClr val="404040">
                  <a:alpha val="0"/>
                </a:srgbClr>
              </a:solidFill>
              <a:effectLst/>
            </a:endParaRPr>
          </a:p>
        </p:txBody>
      </p:sp>
      <p:sp>
        <p:nvSpPr>
          <p:cNvPr id="101" name="Rectangle 32">
            <a:extLst>
              <a:ext uri="{FF2B5EF4-FFF2-40B4-BE49-F238E27FC236}">
                <a16:creationId xmlns:a16="http://schemas.microsoft.com/office/drawing/2014/main" id="{C2C20ECE-E3AD-899E-C18F-B3422C5C47FA}"/>
              </a:ext>
            </a:extLst>
          </p:cNvPr>
          <p:cNvSpPr>
            <a:spLocks noChangeArrowheads="1"/>
          </p:cNvSpPr>
          <p:nvPr/>
        </p:nvSpPr>
        <p:spPr bwMode="auto">
          <a:xfrm>
            <a:off x="1822755" y="2750046"/>
            <a:ext cx="399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328,8</a:t>
            </a:r>
            <a:endParaRPr kumimoji="0" lang="pt-BR" altLang="pt-BR" sz="1800" b="0" i="0" u="none" strike="noStrike" cap="none" normalizeH="0" baseline="0">
              <a:ln>
                <a:noFill/>
              </a:ln>
              <a:solidFill>
                <a:srgbClr val="404040">
                  <a:alpha val="0"/>
                </a:srgbClr>
              </a:solidFill>
              <a:effectLst/>
            </a:endParaRPr>
          </a:p>
        </p:txBody>
      </p:sp>
      <p:sp>
        <p:nvSpPr>
          <p:cNvPr id="102" name="Rectangle 34">
            <a:extLst>
              <a:ext uri="{FF2B5EF4-FFF2-40B4-BE49-F238E27FC236}">
                <a16:creationId xmlns:a16="http://schemas.microsoft.com/office/drawing/2014/main" id="{9AA0B2E2-40C2-4127-7EB9-2EFDEB693499}"/>
              </a:ext>
            </a:extLst>
          </p:cNvPr>
          <p:cNvSpPr>
            <a:spLocks noChangeArrowheads="1"/>
          </p:cNvSpPr>
          <p:nvPr/>
        </p:nvSpPr>
        <p:spPr bwMode="auto">
          <a:xfrm>
            <a:off x="1887141" y="3189372"/>
            <a:ext cx="395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268,5</a:t>
            </a:r>
            <a:endParaRPr kumimoji="0" lang="pt-BR" altLang="pt-BR" sz="1800" b="0" i="0" u="none" strike="noStrike" cap="none" normalizeH="0" baseline="0">
              <a:ln>
                <a:noFill/>
              </a:ln>
              <a:solidFill>
                <a:srgbClr val="404040">
                  <a:alpha val="0"/>
                </a:srgbClr>
              </a:solidFill>
              <a:effectLst/>
            </a:endParaRPr>
          </a:p>
        </p:txBody>
      </p:sp>
      <p:sp>
        <p:nvSpPr>
          <p:cNvPr id="104" name="Rectangle 36">
            <a:extLst>
              <a:ext uri="{FF2B5EF4-FFF2-40B4-BE49-F238E27FC236}">
                <a16:creationId xmlns:a16="http://schemas.microsoft.com/office/drawing/2014/main" id="{535AC481-7CC1-0E31-08DA-5E02E87635BC}"/>
              </a:ext>
            </a:extLst>
          </p:cNvPr>
          <p:cNvSpPr>
            <a:spLocks noChangeArrowheads="1"/>
          </p:cNvSpPr>
          <p:nvPr/>
        </p:nvSpPr>
        <p:spPr bwMode="auto">
          <a:xfrm>
            <a:off x="1951527" y="1850641"/>
            <a:ext cx="39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404040">
                    <a:alpha val="0"/>
                  </a:srgbClr>
                </a:solidFill>
                <a:effectLst/>
                <a:latin typeface="Montserrat" pitchFamily="2" charset="0"/>
              </a:rPr>
              <a:t>452,7</a:t>
            </a:r>
            <a:endParaRPr kumimoji="0" lang="pt-BR" altLang="pt-BR" sz="1800" b="0" i="0" u="none" strike="noStrike" cap="none" normalizeH="0" baseline="0" dirty="0">
              <a:ln>
                <a:noFill/>
              </a:ln>
              <a:solidFill>
                <a:srgbClr val="404040">
                  <a:alpha val="0"/>
                </a:srgbClr>
              </a:solidFill>
              <a:effectLst/>
            </a:endParaRPr>
          </a:p>
        </p:txBody>
      </p:sp>
      <p:sp>
        <p:nvSpPr>
          <p:cNvPr id="106" name="Rectangle 38">
            <a:extLst>
              <a:ext uri="{FF2B5EF4-FFF2-40B4-BE49-F238E27FC236}">
                <a16:creationId xmlns:a16="http://schemas.microsoft.com/office/drawing/2014/main" id="{0B8FCA80-E348-6D5A-8AFE-ACBB58E4990D}"/>
              </a:ext>
            </a:extLst>
          </p:cNvPr>
          <p:cNvSpPr>
            <a:spLocks noChangeArrowheads="1"/>
          </p:cNvSpPr>
          <p:nvPr/>
        </p:nvSpPr>
        <p:spPr bwMode="auto">
          <a:xfrm>
            <a:off x="2015755" y="2336666"/>
            <a:ext cx="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385,8</a:t>
            </a:r>
            <a:endParaRPr kumimoji="0" lang="pt-BR" altLang="pt-BR" sz="1800" b="0" i="0" u="none" strike="noStrike" cap="none" normalizeH="0" baseline="0">
              <a:ln>
                <a:noFill/>
              </a:ln>
              <a:solidFill>
                <a:srgbClr val="404040">
                  <a:alpha val="0"/>
                </a:srgbClr>
              </a:solidFill>
              <a:effectLst/>
            </a:endParaRPr>
          </a:p>
        </p:txBody>
      </p:sp>
      <p:sp>
        <p:nvSpPr>
          <p:cNvPr id="108" name="Rectangle 40">
            <a:extLst>
              <a:ext uri="{FF2B5EF4-FFF2-40B4-BE49-F238E27FC236}">
                <a16:creationId xmlns:a16="http://schemas.microsoft.com/office/drawing/2014/main" id="{8EA75D32-60B1-F341-7338-D79F06C366BE}"/>
              </a:ext>
            </a:extLst>
          </p:cNvPr>
          <p:cNvSpPr>
            <a:spLocks noChangeArrowheads="1"/>
          </p:cNvSpPr>
          <p:nvPr/>
        </p:nvSpPr>
        <p:spPr bwMode="auto">
          <a:xfrm>
            <a:off x="2080772" y="3123646"/>
            <a:ext cx="387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277,5</a:t>
            </a:r>
            <a:endParaRPr kumimoji="0" lang="pt-BR" altLang="pt-BR" sz="1800" b="0" i="0" u="none" strike="noStrike" cap="none" normalizeH="0" baseline="0">
              <a:ln>
                <a:noFill/>
              </a:ln>
              <a:solidFill>
                <a:srgbClr val="404040">
                  <a:alpha val="0"/>
                </a:srgbClr>
              </a:solidFill>
              <a:effectLst/>
            </a:endParaRPr>
          </a:p>
        </p:txBody>
      </p:sp>
      <p:sp>
        <p:nvSpPr>
          <p:cNvPr id="25" name="Rectangle 24">
            <a:extLst>
              <a:ext uri="{FF2B5EF4-FFF2-40B4-BE49-F238E27FC236}">
                <a16:creationId xmlns:a16="http://schemas.microsoft.com/office/drawing/2014/main" id="{C1B19A25-2BB1-034F-BB73-D4A0922588CA}"/>
              </a:ext>
            </a:extLst>
          </p:cNvPr>
          <p:cNvSpPr>
            <a:spLocks noChangeArrowheads="1"/>
          </p:cNvSpPr>
          <p:nvPr/>
        </p:nvSpPr>
        <p:spPr bwMode="auto">
          <a:xfrm rot="18900000">
            <a:off x="10217150" y="5714502"/>
            <a:ext cx="785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AC 0/1</a:t>
            </a:r>
          </a:p>
        </p:txBody>
      </p:sp>
      <p:sp>
        <p:nvSpPr>
          <p:cNvPr id="26" name="Rectangle 24">
            <a:extLst>
              <a:ext uri="{FF2B5EF4-FFF2-40B4-BE49-F238E27FC236}">
                <a16:creationId xmlns:a16="http://schemas.microsoft.com/office/drawing/2014/main" id="{F0A8BBEB-5894-E255-E271-72BD5277E5DE}"/>
              </a:ext>
            </a:extLst>
          </p:cNvPr>
          <p:cNvSpPr>
            <a:spLocks noChangeArrowheads="1"/>
          </p:cNvSpPr>
          <p:nvPr/>
        </p:nvSpPr>
        <p:spPr bwMode="auto">
          <a:xfrm rot="18900000">
            <a:off x="10328376" y="5714500"/>
            <a:ext cx="812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AC 2/3</a:t>
            </a:r>
          </a:p>
        </p:txBody>
      </p:sp>
      <p:sp>
        <p:nvSpPr>
          <p:cNvPr id="27" name="Rectangle 24">
            <a:extLst>
              <a:ext uri="{FF2B5EF4-FFF2-40B4-BE49-F238E27FC236}">
                <a16:creationId xmlns:a16="http://schemas.microsoft.com/office/drawing/2014/main" id="{ECB3ACD9-2470-3A8A-0C23-729AF08C2F93}"/>
              </a:ext>
            </a:extLst>
          </p:cNvPr>
          <p:cNvSpPr>
            <a:spLocks noChangeArrowheads="1"/>
          </p:cNvSpPr>
          <p:nvPr/>
        </p:nvSpPr>
        <p:spPr bwMode="auto">
          <a:xfrm rot="18900000">
            <a:off x="10441071" y="5714500"/>
            <a:ext cx="809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AH 0/1</a:t>
            </a:r>
          </a:p>
        </p:txBody>
      </p:sp>
      <p:sp>
        <p:nvSpPr>
          <p:cNvPr id="42" name="Rectangle 24">
            <a:extLst>
              <a:ext uri="{FF2B5EF4-FFF2-40B4-BE49-F238E27FC236}">
                <a16:creationId xmlns:a16="http://schemas.microsoft.com/office/drawing/2014/main" id="{8FF6AF29-4ACA-600A-3D03-AB0287B60085}"/>
              </a:ext>
            </a:extLst>
          </p:cNvPr>
          <p:cNvSpPr>
            <a:spLocks noChangeArrowheads="1"/>
          </p:cNvSpPr>
          <p:nvPr/>
        </p:nvSpPr>
        <p:spPr bwMode="auto">
          <a:xfrm rot="18900000">
            <a:off x="10551492" y="5714499"/>
            <a:ext cx="83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alpha val="0"/>
                  </a:srgbClr>
                </a:solidFill>
                <a:effectLst/>
                <a:latin typeface="Montserrat" pitchFamily="2" charset="0"/>
              </a:rPr>
              <a:t>AH 2/3</a:t>
            </a:r>
          </a:p>
        </p:txBody>
      </p:sp>
      <p:sp>
        <p:nvSpPr>
          <p:cNvPr id="103" name="Rectangle 35">
            <a:extLst>
              <a:ext uri="{FF2B5EF4-FFF2-40B4-BE49-F238E27FC236}">
                <a16:creationId xmlns:a16="http://schemas.microsoft.com/office/drawing/2014/main" id="{EEC8508A-8CA0-2A61-2E4B-AB379D984D25}"/>
              </a:ext>
            </a:extLst>
          </p:cNvPr>
          <p:cNvSpPr>
            <a:spLocks noChangeArrowheads="1"/>
          </p:cNvSpPr>
          <p:nvPr/>
        </p:nvSpPr>
        <p:spPr bwMode="auto">
          <a:xfrm>
            <a:off x="10231987" y="3284501"/>
            <a:ext cx="58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255,1</a:t>
            </a:r>
            <a:endParaRPr kumimoji="0" lang="pt-BR" altLang="pt-BR" sz="1800" b="0" i="0" u="none" strike="noStrike" cap="none" normalizeH="0" baseline="0">
              <a:ln>
                <a:noFill/>
              </a:ln>
              <a:solidFill>
                <a:srgbClr val="404040">
                  <a:alpha val="0"/>
                </a:srgbClr>
              </a:solidFill>
              <a:effectLst/>
            </a:endParaRPr>
          </a:p>
        </p:txBody>
      </p:sp>
      <p:sp>
        <p:nvSpPr>
          <p:cNvPr id="105" name="Rectangle 37">
            <a:extLst>
              <a:ext uri="{FF2B5EF4-FFF2-40B4-BE49-F238E27FC236}">
                <a16:creationId xmlns:a16="http://schemas.microsoft.com/office/drawing/2014/main" id="{55D31546-FFEF-BC66-2218-B37773D3A9C5}"/>
              </a:ext>
            </a:extLst>
          </p:cNvPr>
          <p:cNvSpPr>
            <a:spLocks noChangeArrowheads="1"/>
          </p:cNvSpPr>
          <p:nvPr/>
        </p:nvSpPr>
        <p:spPr bwMode="auto">
          <a:xfrm>
            <a:off x="10338379" y="4234066"/>
            <a:ext cx="617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124,6</a:t>
            </a:r>
            <a:endParaRPr kumimoji="0" lang="pt-BR" altLang="pt-BR" sz="1800" b="0" i="0" u="none" strike="noStrike" cap="none" normalizeH="0" baseline="0">
              <a:ln>
                <a:noFill/>
              </a:ln>
              <a:solidFill>
                <a:srgbClr val="404040">
                  <a:alpha val="0"/>
                </a:srgbClr>
              </a:solidFill>
              <a:effectLst/>
            </a:endParaRPr>
          </a:p>
        </p:txBody>
      </p:sp>
      <p:sp>
        <p:nvSpPr>
          <p:cNvPr id="107" name="Rectangle 39">
            <a:extLst>
              <a:ext uri="{FF2B5EF4-FFF2-40B4-BE49-F238E27FC236}">
                <a16:creationId xmlns:a16="http://schemas.microsoft.com/office/drawing/2014/main" id="{76DCB386-929C-71CD-B92F-E27F6068DB5A}"/>
              </a:ext>
            </a:extLst>
          </p:cNvPr>
          <p:cNvSpPr>
            <a:spLocks noChangeArrowheads="1"/>
          </p:cNvSpPr>
          <p:nvPr/>
        </p:nvSpPr>
        <p:spPr bwMode="auto">
          <a:xfrm>
            <a:off x="10443448" y="3628697"/>
            <a:ext cx="678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207,9</a:t>
            </a:r>
            <a:endParaRPr kumimoji="0" lang="pt-BR" altLang="pt-BR" sz="1800" b="0" i="0" u="none" strike="noStrike" cap="none" normalizeH="0" baseline="0">
              <a:ln>
                <a:noFill/>
              </a:ln>
              <a:solidFill>
                <a:srgbClr val="404040">
                  <a:alpha val="0"/>
                </a:srgbClr>
              </a:solidFill>
              <a:effectLst/>
            </a:endParaRPr>
          </a:p>
        </p:txBody>
      </p:sp>
      <p:sp>
        <p:nvSpPr>
          <p:cNvPr id="109" name="Rectangle 41">
            <a:extLst>
              <a:ext uri="{FF2B5EF4-FFF2-40B4-BE49-F238E27FC236}">
                <a16:creationId xmlns:a16="http://schemas.microsoft.com/office/drawing/2014/main" id="{C1F2CAAC-3218-3FD3-D19A-7D78B4BFE6D1}"/>
              </a:ext>
            </a:extLst>
          </p:cNvPr>
          <p:cNvSpPr>
            <a:spLocks noChangeArrowheads="1"/>
          </p:cNvSpPr>
          <p:nvPr/>
        </p:nvSpPr>
        <p:spPr bwMode="auto">
          <a:xfrm>
            <a:off x="10554604" y="4356870"/>
            <a:ext cx="614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404040">
                    <a:alpha val="0"/>
                  </a:srgbClr>
                </a:solidFill>
                <a:effectLst/>
                <a:latin typeface="Montserrat" pitchFamily="2" charset="0"/>
              </a:rPr>
              <a:t>107,5</a:t>
            </a:r>
            <a:endParaRPr kumimoji="0" lang="pt-BR" altLang="pt-BR" sz="1800" b="0" i="0" u="none" strike="noStrike" cap="none" normalizeH="0" baseline="0">
              <a:ln>
                <a:noFill/>
              </a:ln>
              <a:solidFill>
                <a:srgbClr val="404040">
                  <a:alpha val="0"/>
                </a:srgbClr>
              </a:solidFill>
              <a:effectLst/>
            </a:endParaRPr>
          </a:p>
        </p:txBody>
      </p:sp>
      <p:sp>
        <p:nvSpPr>
          <p:cNvPr id="110" name="Rectangle 42">
            <a:extLst>
              <a:ext uri="{FF2B5EF4-FFF2-40B4-BE49-F238E27FC236}">
                <a16:creationId xmlns:a16="http://schemas.microsoft.com/office/drawing/2014/main" id="{0371B9CE-0FD8-8FBD-824B-DC132A5C85B6}"/>
              </a:ext>
            </a:extLst>
          </p:cNvPr>
          <p:cNvSpPr>
            <a:spLocks noChangeArrowheads="1"/>
          </p:cNvSpPr>
          <p:nvPr/>
        </p:nvSpPr>
        <p:spPr bwMode="auto">
          <a:xfrm>
            <a:off x="1174750" y="5292597"/>
            <a:ext cx="19685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1" name="Rectangle 43">
            <a:extLst>
              <a:ext uri="{FF2B5EF4-FFF2-40B4-BE49-F238E27FC236}">
                <a16:creationId xmlns:a16="http://schemas.microsoft.com/office/drawing/2014/main" id="{22764EEA-5A18-9D39-E65A-977891B0E58E}"/>
              </a:ext>
            </a:extLst>
          </p:cNvPr>
          <p:cNvSpPr>
            <a:spLocks noChangeArrowheads="1"/>
          </p:cNvSpPr>
          <p:nvPr/>
        </p:nvSpPr>
        <p:spPr bwMode="auto">
          <a:xfrm>
            <a:off x="1089025" y="4929376"/>
            <a:ext cx="28416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2" name="Rectangle 44">
            <a:extLst>
              <a:ext uri="{FF2B5EF4-FFF2-40B4-BE49-F238E27FC236}">
                <a16:creationId xmlns:a16="http://schemas.microsoft.com/office/drawing/2014/main" id="{F3227F00-088D-0F63-4F6C-A9F705826D16}"/>
              </a:ext>
            </a:extLst>
          </p:cNvPr>
          <p:cNvSpPr>
            <a:spLocks noChangeArrowheads="1"/>
          </p:cNvSpPr>
          <p:nvPr/>
        </p:nvSpPr>
        <p:spPr bwMode="auto">
          <a:xfrm>
            <a:off x="1019175" y="4566154"/>
            <a:ext cx="35242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3" name="Rectangle 45">
            <a:extLst>
              <a:ext uri="{FF2B5EF4-FFF2-40B4-BE49-F238E27FC236}">
                <a16:creationId xmlns:a16="http://schemas.microsoft.com/office/drawing/2014/main" id="{4B6C5468-4B63-CEE1-323A-2AAB11FCF856}"/>
              </a:ext>
            </a:extLst>
          </p:cNvPr>
          <p:cNvSpPr>
            <a:spLocks noChangeArrowheads="1"/>
          </p:cNvSpPr>
          <p:nvPr/>
        </p:nvSpPr>
        <p:spPr bwMode="auto">
          <a:xfrm>
            <a:off x="1035050" y="4204663"/>
            <a:ext cx="33813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150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4" name="Rectangle 46">
            <a:extLst>
              <a:ext uri="{FF2B5EF4-FFF2-40B4-BE49-F238E27FC236}">
                <a16:creationId xmlns:a16="http://schemas.microsoft.com/office/drawing/2014/main" id="{B6B1363E-82CB-DEA6-EE1A-0BF0BA6D8EF9}"/>
              </a:ext>
            </a:extLst>
          </p:cNvPr>
          <p:cNvSpPr>
            <a:spLocks noChangeArrowheads="1"/>
          </p:cNvSpPr>
          <p:nvPr/>
        </p:nvSpPr>
        <p:spPr bwMode="auto">
          <a:xfrm>
            <a:off x="987425" y="3839711"/>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5" name="Rectangle 47">
            <a:extLst>
              <a:ext uri="{FF2B5EF4-FFF2-40B4-BE49-F238E27FC236}">
                <a16:creationId xmlns:a16="http://schemas.microsoft.com/office/drawing/2014/main" id="{A343FB06-8E5F-56B2-945F-A5DF5AEB8587}"/>
              </a:ext>
            </a:extLst>
          </p:cNvPr>
          <p:cNvSpPr>
            <a:spLocks noChangeArrowheads="1"/>
          </p:cNvSpPr>
          <p:nvPr/>
        </p:nvSpPr>
        <p:spPr bwMode="auto">
          <a:xfrm>
            <a:off x="1001713" y="3478220"/>
            <a:ext cx="36988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250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6" name="Rectangle 48">
            <a:extLst>
              <a:ext uri="{FF2B5EF4-FFF2-40B4-BE49-F238E27FC236}">
                <a16:creationId xmlns:a16="http://schemas.microsoft.com/office/drawing/2014/main" id="{80F24A9A-5BC7-6D4C-9B59-89D25FC233B2}"/>
              </a:ext>
            </a:extLst>
          </p:cNvPr>
          <p:cNvSpPr>
            <a:spLocks noChangeArrowheads="1"/>
          </p:cNvSpPr>
          <p:nvPr/>
        </p:nvSpPr>
        <p:spPr bwMode="auto">
          <a:xfrm>
            <a:off x="989013" y="3113268"/>
            <a:ext cx="382588"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300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7" name="Rectangle 49">
            <a:extLst>
              <a:ext uri="{FF2B5EF4-FFF2-40B4-BE49-F238E27FC236}">
                <a16:creationId xmlns:a16="http://schemas.microsoft.com/office/drawing/2014/main" id="{F9FD32E2-2884-9FA0-5208-AA6B0B98D050}"/>
              </a:ext>
            </a:extLst>
          </p:cNvPr>
          <p:cNvSpPr>
            <a:spLocks noChangeArrowheads="1"/>
          </p:cNvSpPr>
          <p:nvPr/>
        </p:nvSpPr>
        <p:spPr bwMode="auto">
          <a:xfrm>
            <a:off x="1001713" y="2751777"/>
            <a:ext cx="368300"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350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8" name="Rectangle 50">
            <a:extLst>
              <a:ext uri="{FF2B5EF4-FFF2-40B4-BE49-F238E27FC236}">
                <a16:creationId xmlns:a16="http://schemas.microsoft.com/office/drawing/2014/main" id="{6CC68737-769E-0D8D-1E79-8AD45475E72F}"/>
              </a:ext>
            </a:extLst>
          </p:cNvPr>
          <p:cNvSpPr>
            <a:spLocks noChangeArrowheads="1"/>
          </p:cNvSpPr>
          <p:nvPr/>
        </p:nvSpPr>
        <p:spPr bwMode="auto">
          <a:xfrm>
            <a:off x="973138" y="2388555"/>
            <a:ext cx="398463"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9" name="Rectangle 51">
            <a:extLst>
              <a:ext uri="{FF2B5EF4-FFF2-40B4-BE49-F238E27FC236}">
                <a16:creationId xmlns:a16="http://schemas.microsoft.com/office/drawing/2014/main" id="{2D65CB80-D1D9-DD02-FC28-CFDB4910922A}"/>
              </a:ext>
            </a:extLst>
          </p:cNvPr>
          <p:cNvSpPr>
            <a:spLocks noChangeArrowheads="1"/>
          </p:cNvSpPr>
          <p:nvPr/>
        </p:nvSpPr>
        <p:spPr bwMode="auto">
          <a:xfrm>
            <a:off x="989013" y="2025334"/>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450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0" name="Rectangle 52">
            <a:extLst>
              <a:ext uri="{FF2B5EF4-FFF2-40B4-BE49-F238E27FC236}">
                <a16:creationId xmlns:a16="http://schemas.microsoft.com/office/drawing/2014/main" id="{AAD2E61C-26DC-6C9E-B44D-8D087F6E7BF9}"/>
              </a:ext>
            </a:extLst>
          </p:cNvPr>
          <p:cNvSpPr>
            <a:spLocks noChangeArrowheads="1"/>
          </p:cNvSpPr>
          <p:nvPr/>
        </p:nvSpPr>
        <p:spPr bwMode="auto">
          <a:xfrm>
            <a:off x="989013" y="1662112"/>
            <a:ext cx="384175" cy="2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595959"/>
                </a:solidFill>
                <a:effectLst/>
                <a:latin typeface="Montserrat" pitchFamily="2" charset="0"/>
              </a:rPr>
              <a:t>500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1" name="Rectangle 24">
            <a:extLst>
              <a:ext uri="{FF2B5EF4-FFF2-40B4-BE49-F238E27FC236}">
                <a16:creationId xmlns:a16="http://schemas.microsoft.com/office/drawing/2014/main" id="{91149748-F222-F9D4-F6B8-0387387E9F74}"/>
              </a:ext>
            </a:extLst>
          </p:cNvPr>
          <p:cNvSpPr>
            <a:spLocks noChangeArrowheads="1"/>
          </p:cNvSpPr>
          <p:nvPr/>
        </p:nvSpPr>
        <p:spPr bwMode="auto">
          <a:xfrm>
            <a:off x="2466125" y="5482439"/>
            <a:ext cx="3673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1/2</a:t>
            </a:r>
          </a:p>
        </p:txBody>
      </p:sp>
      <p:sp>
        <p:nvSpPr>
          <p:cNvPr id="122" name="Rectangle 24">
            <a:extLst>
              <a:ext uri="{FF2B5EF4-FFF2-40B4-BE49-F238E27FC236}">
                <a16:creationId xmlns:a16="http://schemas.microsoft.com/office/drawing/2014/main" id="{B5DF8768-D069-F2D6-AACD-AB5811DB3252}"/>
              </a:ext>
            </a:extLst>
          </p:cNvPr>
          <p:cNvSpPr>
            <a:spLocks noChangeArrowheads="1"/>
          </p:cNvSpPr>
          <p:nvPr/>
        </p:nvSpPr>
        <p:spPr bwMode="auto">
          <a:xfrm>
            <a:off x="7131074" y="5481126"/>
            <a:ext cx="3673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595959"/>
                </a:solidFill>
                <a:effectLst/>
                <a:latin typeface="Montserrat" pitchFamily="2" charset="0"/>
              </a:rPr>
              <a:t>Estad. 3/4</a:t>
            </a:r>
          </a:p>
        </p:txBody>
      </p:sp>
      <p:sp>
        <p:nvSpPr>
          <p:cNvPr id="123" name="Rectangle 16">
            <a:extLst>
              <a:ext uri="{FF2B5EF4-FFF2-40B4-BE49-F238E27FC236}">
                <a16:creationId xmlns:a16="http://schemas.microsoft.com/office/drawing/2014/main" id="{76E694EF-05FF-07D7-66FF-4580DFEC735A}"/>
              </a:ext>
            </a:extLst>
          </p:cNvPr>
          <p:cNvSpPr>
            <a:spLocks noChangeArrowheads="1"/>
          </p:cNvSpPr>
          <p:nvPr/>
        </p:nvSpPr>
        <p:spPr bwMode="auto">
          <a:xfrm>
            <a:off x="2465133" y="4472754"/>
            <a:ext cx="3674348" cy="928810"/>
          </a:xfrm>
          <a:prstGeom prst="rect">
            <a:avLst/>
          </a:prstGeom>
          <a:solidFill>
            <a:srgbClr val="F5D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4" name="Rectangle 17">
            <a:extLst>
              <a:ext uri="{FF2B5EF4-FFF2-40B4-BE49-F238E27FC236}">
                <a16:creationId xmlns:a16="http://schemas.microsoft.com/office/drawing/2014/main" id="{65DAB7DC-3EFC-60CA-AE63-435AF590687C}"/>
              </a:ext>
            </a:extLst>
          </p:cNvPr>
          <p:cNvSpPr>
            <a:spLocks noChangeArrowheads="1"/>
          </p:cNvSpPr>
          <p:nvPr/>
        </p:nvSpPr>
        <p:spPr bwMode="auto">
          <a:xfrm>
            <a:off x="2465133" y="4472754"/>
            <a:ext cx="3674348" cy="928810"/>
          </a:xfrm>
          <a:prstGeom prst="rect">
            <a:avLst/>
          </a:prstGeom>
          <a:noFill/>
          <a:ln w="9525">
            <a:solidFill>
              <a:srgbClr val="E095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5" name="Rectangle 21">
            <a:extLst>
              <a:ext uri="{FF2B5EF4-FFF2-40B4-BE49-F238E27FC236}">
                <a16:creationId xmlns:a16="http://schemas.microsoft.com/office/drawing/2014/main" id="{4D3E96D1-88E5-9999-EF19-C6DB1E3BDD71}"/>
              </a:ext>
            </a:extLst>
          </p:cNvPr>
          <p:cNvSpPr>
            <a:spLocks noChangeArrowheads="1"/>
          </p:cNvSpPr>
          <p:nvPr/>
        </p:nvSpPr>
        <p:spPr bwMode="auto">
          <a:xfrm>
            <a:off x="7146770" y="3805118"/>
            <a:ext cx="3662897" cy="1596446"/>
          </a:xfrm>
          <a:prstGeom prst="rect">
            <a:avLst/>
          </a:prstGeom>
          <a:solidFill>
            <a:srgbClr val="EBB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6" name="Rectangle 31">
            <a:extLst>
              <a:ext uri="{FF2B5EF4-FFF2-40B4-BE49-F238E27FC236}">
                <a16:creationId xmlns:a16="http://schemas.microsoft.com/office/drawing/2014/main" id="{7B540C6F-56F7-F218-4248-EB0EE443896E}"/>
              </a:ext>
            </a:extLst>
          </p:cNvPr>
          <p:cNvSpPr>
            <a:spLocks noChangeArrowheads="1"/>
          </p:cNvSpPr>
          <p:nvPr/>
        </p:nvSpPr>
        <p:spPr bwMode="auto">
          <a:xfrm>
            <a:off x="2465133" y="4208122"/>
            <a:ext cx="36743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404040"/>
                </a:solidFill>
                <a:effectLst/>
                <a:latin typeface="Montserrat" pitchFamily="2" charset="0"/>
              </a:rPr>
              <a:t>127,9</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27" name="Rectangle 33">
            <a:extLst>
              <a:ext uri="{FF2B5EF4-FFF2-40B4-BE49-F238E27FC236}">
                <a16:creationId xmlns:a16="http://schemas.microsoft.com/office/drawing/2014/main" id="{36EF0E26-D871-E247-CAE0-DC4AEC7F4D0C}"/>
              </a:ext>
            </a:extLst>
          </p:cNvPr>
          <p:cNvSpPr>
            <a:spLocks noChangeArrowheads="1"/>
          </p:cNvSpPr>
          <p:nvPr/>
        </p:nvSpPr>
        <p:spPr bwMode="auto">
          <a:xfrm>
            <a:off x="7146770" y="3540486"/>
            <a:ext cx="3657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404040"/>
                </a:solidFill>
                <a:effectLst/>
                <a:latin typeface="Montserrat" pitchFamily="2" charset="0"/>
              </a:rPr>
              <a:t>220</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6" name="CaixaDeTexto 15">
            <a:extLst>
              <a:ext uri="{FF2B5EF4-FFF2-40B4-BE49-F238E27FC236}">
                <a16:creationId xmlns:a16="http://schemas.microsoft.com/office/drawing/2014/main" id="{19CAF7D7-19D2-681B-31CA-F09B797DDF45}"/>
              </a:ext>
            </a:extLst>
          </p:cNvPr>
          <p:cNvSpPr txBox="1"/>
          <p:nvPr/>
        </p:nvSpPr>
        <p:spPr>
          <a:xfrm>
            <a:off x="5785213" y="2352231"/>
            <a:ext cx="1293944" cy="923330"/>
          </a:xfrm>
          <a:prstGeom prst="rect">
            <a:avLst/>
          </a:prstGeom>
          <a:noFill/>
          <a:effectLst>
            <a:outerShdw blurRad="50800" dist="38100" dir="5400000" algn="t" rotWithShape="0">
              <a:prstClr val="black">
                <a:alpha val="16000"/>
              </a:prstClr>
            </a:outerShdw>
          </a:effectLst>
        </p:spPr>
        <p:txBody>
          <a:bodyPr wrap="none" rtlCol="0">
            <a:spAutoFit/>
          </a:bodyPr>
          <a:lstStyle/>
          <a:p>
            <a:r>
              <a:rPr lang="en-GB" b="1" dirty="0"/>
              <a:t>p = 0.049</a:t>
            </a:r>
          </a:p>
          <a:p>
            <a:r>
              <a:rPr lang="en-GB" dirty="0"/>
              <a:t>Z = 1.991</a:t>
            </a:r>
          </a:p>
          <a:p>
            <a:r>
              <a:rPr lang="en-GB" dirty="0"/>
              <a:t>r = 0.43</a:t>
            </a:r>
            <a:endParaRPr lang="pt-BR" dirty="0"/>
          </a:p>
        </p:txBody>
      </p:sp>
    </p:spTree>
    <p:extLst>
      <p:ext uri="{BB962C8B-B14F-4D97-AF65-F5344CB8AC3E}">
        <p14:creationId xmlns:p14="http://schemas.microsoft.com/office/powerpoint/2010/main" val="36131647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0"/>
                                        <p:tgtEl>
                                          <p:spTgt spid="16"/>
                                        </p:tgtEl>
                                      </p:cBhvr>
                                    </p:animEffect>
                                    <p:anim calcmode="lin" valueType="num">
                                      <p:cBhvr>
                                        <p:cTn id="8" dur="120" fill="hold"/>
                                        <p:tgtEl>
                                          <p:spTgt spid="16"/>
                                        </p:tgtEl>
                                        <p:attrNameLst>
                                          <p:attrName>ppt_x</p:attrName>
                                        </p:attrNameLst>
                                      </p:cBhvr>
                                      <p:tavLst>
                                        <p:tav tm="0">
                                          <p:val>
                                            <p:strVal val="#ppt_x"/>
                                          </p:val>
                                        </p:tav>
                                        <p:tav tm="100000">
                                          <p:val>
                                            <p:strVal val="#ppt_x"/>
                                          </p:val>
                                        </p:tav>
                                      </p:tavLst>
                                    </p:anim>
                                    <p:anim calcmode="lin" valueType="num">
                                      <p:cBhvr>
                                        <p:cTn id="9" dur="12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rma Livre: Forma 18">
            <a:extLst>
              <a:ext uri="{FF2B5EF4-FFF2-40B4-BE49-F238E27FC236}">
                <a16:creationId xmlns:a16="http://schemas.microsoft.com/office/drawing/2014/main" id="{C1F7D008-A9F0-78DE-4930-74EA90203C8B}"/>
              </a:ext>
            </a:extLst>
          </p:cNvPr>
          <p:cNvSpPr/>
          <p:nvPr/>
        </p:nvSpPr>
        <p:spPr>
          <a:xfrm>
            <a:off x="553010" y="4134066"/>
            <a:ext cx="7048500" cy="1404935"/>
          </a:xfrm>
          <a:custGeom>
            <a:avLst/>
            <a:gdLst>
              <a:gd name="connsiteX0" fmla="*/ 0 w 7786198"/>
              <a:gd name="connsiteY0" fmla="*/ 0 h 1559610"/>
              <a:gd name="connsiteX1" fmla="*/ 7786198 w 7786198"/>
              <a:gd name="connsiteY1" fmla="*/ 0 h 1559610"/>
              <a:gd name="connsiteX2" fmla="*/ 7786198 w 7786198"/>
              <a:gd name="connsiteY2" fmla="*/ 1559610 h 1559610"/>
              <a:gd name="connsiteX3" fmla="*/ 0 w 7786198"/>
              <a:gd name="connsiteY3" fmla="*/ 1559610 h 1559610"/>
              <a:gd name="connsiteX4" fmla="*/ 0 w 7786198"/>
              <a:gd name="connsiteY4" fmla="*/ 0 h 155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98" h="1559610">
                <a:moveTo>
                  <a:pt x="0" y="0"/>
                </a:moveTo>
                <a:lnTo>
                  <a:pt x="7786198" y="0"/>
                </a:lnTo>
                <a:lnTo>
                  <a:pt x="7786198" y="1559610"/>
                </a:lnTo>
                <a:lnTo>
                  <a:pt x="0" y="1559610"/>
                </a:lnTo>
                <a:lnTo>
                  <a:pt x="0" y="0"/>
                </a:lnTo>
                <a:close/>
              </a:path>
            </a:pathLst>
          </a:custGeom>
          <a:solidFill>
            <a:schemeClr val="accent3">
              <a:lumMod val="75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2400" kern="1200" dirty="0"/>
              <a:t>Estudos apontam associação com desfecho (transplante hepático ou morte)</a:t>
            </a:r>
          </a:p>
        </p:txBody>
      </p:sp>
      <p:sp>
        <p:nvSpPr>
          <p:cNvPr id="18" name="Forma Livre: Forma 17">
            <a:extLst>
              <a:ext uri="{FF2B5EF4-FFF2-40B4-BE49-F238E27FC236}">
                <a16:creationId xmlns:a16="http://schemas.microsoft.com/office/drawing/2014/main" id="{D3DA0E6B-412D-CDDC-DEA3-B8D9A1FBB057}"/>
              </a:ext>
            </a:extLst>
          </p:cNvPr>
          <p:cNvSpPr/>
          <p:nvPr/>
        </p:nvSpPr>
        <p:spPr>
          <a:xfrm>
            <a:off x="561975" y="2435660"/>
            <a:ext cx="7048500" cy="1609197"/>
          </a:xfrm>
          <a:custGeom>
            <a:avLst/>
            <a:gdLst>
              <a:gd name="connsiteX0" fmla="*/ 0 w 7786198"/>
              <a:gd name="connsiteY0" fmla="*/ 0 h 1559610"/>
              <a:gd name="connsiteX1" fmla="*/ 7786198 w 7786198"/>
              <a:gd name="connsiteY1" fmla="*/ 0 h 1559610"/>
              <a:gd name="connsiteX2" fmla="*/ 7786198 w 7786198"/>
              <a:gd name="connsiteY2" fmla="*/ 1559610 h 1559610"/>
              <a:gd name="connsiteX3" fmla="*/ 0 w 7786198"/>
              <a:gd name="connsiteY3" fmla="*/ 1559610 h 1559610"/>
              <a:gd name="connsiteX4" fmla="*/ 0 w 7786198"/>
              <a:gd name="connsiteY4" fmla="*/ 0 h 155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98" h="1559610">
                <a:moveTo>
                  <a:pt x="0" y="0"/>
                </a:moveTo>
                <a:lnTo>
                  <a:pt x="7786198" y="0"/>
                </a:lnTo>
                <a:lnTo>
                  <a:pt x="7786198" y="1559610"/>
                </a:lnTo>
                <a:lnTo>
                  <a:pt x="0" y="1559610"/>
                </a:lnTo>
                <a:lnTo>
                  <a:pt x="0" y="0"/>
                </a:lnTo>
                <a:close/>
              </a:path>
            </a:pathLst>
          </a:custGeom>
          <a:solidFill>
            <a:schemeClr val="accent3">
              <a:lumMod val="75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360000" rIns="118110" bIns="118110" numCol="1" spcCol="1270" anchor="ctr" anchorCtr="0">
            <a:noAutofit/>
          </a:bodyPr>
          <a:lstStyle/>
          <a:p>
            <a:pPr marL="0" lvl="0" indent="0" algn="l" defTabSz="1377950">
              <a:lnSpc>
                <a:spcPct val="90000"/>
              </a:lnSpc>
              <a:spcBef>
                <a:spcPct val="0"/>
              </a:spcBef>
              <a:spcAft>
                <a:spcPct val="35000"/>
              </a:spcAft>
              <a:buNone/>
            </a:pPr>
            <a:r>
              <a:rPr lang="pt-BR" sz="2400" kern="1200" dirty="0"/>
              <a:t>Resposta ao tratamento com AUDC e associação com progressão histológica (fibrose e </a:t>
            </a:r>
            <a:r>
              <a:rPr lang="pt-BR" sz="2400" kern="1200" dirty="0" err="1"/>
              <a:t>ductopenia</a:t>
            </a:r>
            <a:r>
              <a:rPr lang="pt-BR" sz="2400" kern="1200" dirty="0"/>
              <a:t>)</a:t>
            </a:r>
          </a:p>
        </p:txBody>
      </p:sp>
      <p:sp>
        <p:nvSpPr>
          <p:cNvPr id="2" name="Title 1">
            <a:extLst>
              <a:ext uri="{FF2B5EF4-FFF2-40B4-BE49-F238E27FC236}">
                <a16:creationId xmlns:a16="http://schemas.microsoft.com/office/drawing/2014/main" id="{03523E39-2A8D-3EEC-AD88-1CC74F8689D5}"/>
              </a:ext>
            </a:extLst>
          </p:cNvPr>
          <p:cNvSpPr>
            <a:spLocks noGrp="1"/>
          </p:cNvSpPr>
          <p:nvPr>
            <p:ph type="title"/>
          </p:nvPr>
        </p:nvSpPr>
        <p:spPr/>
        <p:txBody>
          <a:bodyPr>
            <a:normAutofit/>
          </a:bodyPr>
          <a:lstStyle/>
          <a:p>
            <a:r>
              <a:rPr lang="pt-BR" sz="3600" dirty="0">
                <a:solidFill>
                  <a:schemeClr val="accent3"/>
                </a:solidFill>
              </a:rPr>
              <a:t>FOSFATASE ALCALINA SÉRICA (FA) E CBP</a:t>
            </a:r>
          </a:p>
        </p:txBody>
      </p:sp>
      <p:sp>
        <p:nvSpPr>
          <p:cNvPr id="4" name="TextBox 3">
            <a:extLst>
              <a:ext uri="{FF2B5EF4-FFF2-40B4-BE49-F238E27FC236}">
                <a16:creationId xmlns:a16="http://schemas.microsoft.com/office/drawing/2014/main" id="{8436DAB0-EAA6-BC49-B336-04E1F3884956}"/>
              </a:ext>
            </a:extLst>
          </p:cNvPr>
          <p:cNvSpPr txBox="1"/>
          <p:nvPr/>
        </p:nvSpPr>
        <p:spPr>
          <a:xfrm>
            <a:off x="180975" y="6492875"/>
            <a:ext cx="11830050" cy="276999"/>
          </a:xfrm>
          <a:prstGeom prst="rect">
            <a:avLst/>
          </a:prstGeom>
          <a:noFill/>
        </p:spPr>
        <p:txBody>
          <a:bodyPr wrap="square" rtlCol="0">
            <a:spAutoFit/>
          </a:bodyPr>
          <a:lstStyle/>
          <a:p>
            <a:pPr algn="ctr"/>
            <a:r>
              <a:rPr lang="da-DK" sz="1200" dirty="0">
                <a:solidFill>
                  <a:schemeClr val="bg2">
                    <a:lumMod val="50000"/>
                  </a:schemeClr>
                </a:solidFill>
              </a:rPr>
              <a:t>Teru Kumagi et al. (2010); Kris V. Kowdley (2021); Christophe Corpechot et al. (2008); Mrinalini Buddha et al. (2021).</a:t>
            </a:r>
            <a:endParaRPr lang="pt-BR" sz="1200" dirty="0">
              <a:solidFill>
                <a:schemeClr val="bg2">
                  <a:lumMod val="50000"/>
                </a:schemeClr>
              </a:solidFill>
            </a:endParaRPr>
          </a:p>
        </p:txBody>
      </p:sp>
      <p:cxnSp>
        <p:nvCxnSpPr>
          <p:cNvPr id="5" name="Conector reto 4">
            <a:extLst>
              <a:ext uri="{FF2B5EF4-FFF2-40B4-BE49-F238E27FC236}">
                <a16:creationId xmlns:a16="http://schemas.microsoft.com/office/drawing/2014/main" id="{6F1F35F5-0749-2340-BCE4-9AEAA50CF02F}"/>
              </a:ext>
            </a:extLst>
          </p:cNvPr>
          <p:cNvCxnSpPr/>
          <p:nvPr/>
        </p:nvCxnSpPr>
        <p:spPr>
          <a:xfrm>
            <a:off x="452927" y="644525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tângulo: Cantos Arredondados 10">
            <a:extLst>
              <a:ext uri="{FF2B5EF4-FFF2-40B4-BE49-F238E27FC236}">
                <a16:creationId xmlns:a16="http://schemas.microsoft.com/office/drawing/2014/main" id="{B7F35550-4145-CCF2-6268-9DC965CED9C2}"/>
              </a:ext>
            </a:extLst>
          </p:cNvPr>
          <p:cNvSpPr/>
          <p:nvPr/>
        </p:nvSpPr>
        <p:spPr>
          <a:xfrm>
            <a:off x="1047750" y="1807145"/>
            <a:ext cx="4895850" cy="718646"/>
          </a:xfrm>
          <a:prstGeom prst="roundRect">
            <a:avLst>
              <a:gd name="adj" fmla="val 50000"/>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36000" rIns="46800" rtlCol="0" anchor="ctr"/>
          <a:lstStyle/>
          <a:p>
            <a:pPr algn="ctr"/>
            <a:r>
              <a:rPr lang="pt-BR" sz="2400" dirty="0">
                <a:solidFill>
                  <a:schemeClr val="accent3">
                    <a:lumMod val="75000"/>
                  </a:schemeClr>
                </a:solidFill>
              </a:rPr>
              <a:t>VALOR PROGNÓSTICO</a:t>
            </a:r>
          </a:p>
        </p:txBody>
      </p:sp>
      <p:grpSp>
        <p:nvGrpSpPr>
          <p:cNvPr id="21" name="Agrupar 20">
            <a:extLst>
              <a:ext uri="{FF2B5EF4-FFF2-40B4-BE49-F238E27FC236}">
                <a16:creationId xmlns:a16="http://schemas.microsoft.com/office/drawing/2014/main" id="{8E07E215-CAD5-CC1A-0748-F78F7B75819B}"/>
              </a:ext>
            </a:extLst>
          </p:cNvPr>
          <p:cNvGrpSpPr/>
          <p:nvPr/>
        </p:nvGrpSpPr>
        <p:grpSpPr>
          <a:xfrm>
            <a:off x="849211" y="1571623"/>
            <a:ext cx="1209368" cy="1209368"/>
            <a:chOff x="849211" y="1571623"/>
            <a:chExt cx="1209368" cy="1209368"/>
          </a:xfrm>
        </p:grpSpPr>
        <p:sp>
          <p:nvSpPr>
            <p:cNvPr id="12" name="Elipse 11">
              <a:extLst>
                <a:ext uri="{FF2B5EF4-FFF2-40B4-BE49-F238E27FC236}">
                  <a16:creationId xmlns:a16="http://schemas.microsoft.com/office/drawing/2014/main" id="{B12E4FA8-D472-DBAB-BBC5-14ABE3A266F4}"/>
                </a:ext>
              </a:extLst>
            </p:cNvPr>
            <p:cNvSpPr/>
            <p:nvPr/>
          </p:nvSpPr>
          <p:spPr>
            <a:xfrm>
              <a:off x="849211" y="1571623"/>
              <a:ext cx="1209368" cy="1209368"/>
            </a:xfrm>
            <a:prstGeom prst="ellipse">
              <a:avLst/>
            </a:prstGeom>
            <a:solidFill>
              <a:schemeClr val="accent3"/>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Gráfico 13">
              <a:extLst>
                <a:ext uri="{FF2B5EF4-FFF2-40B4-BE49-F238E27FC236}">
                  <a16:creationId xmlns:a16="http://schemas.microsoft.com/office/drawing/2014/main" id="{5FC450EE-DE28-F17B-F4B5-3B43BA2C8D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374" y="1735301"/>
              <a:ext cx="673041" cy="862334"/>
            </a:xfrm>
            <a:prstGeom prst="rect">
              <a:avLst/>
            </a:prstGeom>
          </p:spPr>
        </p:pic>
      </p:grpSp>
      <p:sp>
        <p:nvSpPr>
          <p:cNvPr id="22" name="Espaço Reservado para Texto 3">
            <a:extLst>
              <a:ext uri="{FF2B5EF4-FFF2-40B4-BE49-F238E27FC236}">
                <a16:creationId xmlns:a16="http://schemas.microsoft.com/office/drawing/2014/main" id="{B157BF9E-5EE4-2BD6-2F8C-03BF6DA461B5}"/>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grpSp>
        <p:nvGrpSpPr>
          <p:cNvPr id="3" name="Agrupar 2">
            <a:extLst>
              <a:ext uri="{FF2B5EF4-FFF2-40B4-BE49-F238E27FC236}">
                <a16:creationId xmlns:a16="http://schemas.microsoft.com/office/drawing/2014/main" id="{F17C7B93-5FA4-4B7A-82F3-077EB1E21083}"/>
              </a:ext>
            </a:extLst>
          </p:cNvPr>
          <p:cNvGrpSpPr/>
          <p:nvPr/>
        </p:nvGrpSpPr>
        <p:grpSpPr>
          <a:xfrm>
            <a:off x="8343900" y="1695450"/>
            <a:ext cx="3395173" cy="4267200"/>
            <a:chOff x="8343900" y="1839910"/>
            <a:chExt cx="3395173" cy="4122740"/>
          </a:xfrm>
        </p:grpSpPr>
        <p:sp>
          <p:nvSpPr>
            <p:cNvPr id="6" name="Retângulo 5">
              <a:extLst>
                <a:ext uri="{FF2B5EF4-FFF2-40B4-BE49-F238E27FC236}">
                  <a16:creationId xmlns:a16="http://schemas.microsoft.com/office/drawing/2014/main" id="{631C8EA3-ACC8-7DA2-DD98-054FD5B8CEE6}"/>
                </a:ext>
              </a:extLst>
            </p:cNvPr>
            <p:cNvSpPr/>
            <p:nvPr/>
          </p:nvSpPr>
          <p:spPr>
            <a:xfrm>
              <a:off x="8343900" y="1839910"/>
              <a:ext cx="3395173" cy="4122740"/>
            </a:xfrm>
            <a:prstGeom prst="rect">
              <a:avLst/>
            </a:prstGeom>
            <a:solidFill>
              <a:schemeClr val="accent3">
                <a:lumMod val="75000"/>
              </a:schemeClr>
            </a:solidFill>
            <a:ln w="117475">
              <a:solidFill>
                <a:schemeClr val="accent3">
                  <a:lumMod val="60000"/>
                  <a:lumOff val="40000"/>
                </a:schemeClr>
              </a:solidFill>
            </a:ln>
            <a:effectLst>
              <a:outerShdw blurRad="114300" dist="635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ym typeface="Wingdings" panose="05000000000000000000" pitchFamily="2" charset="2"/>
                </a:rPr>
                <a:t>CRITÉRIO DE TORONTO</a:t>
              </a:r>
            </a:p>
            <a:p>
              <a:pPr algn="ctr"/>
              <a:r>
                <a:rPr lang="pt-BR" spc="300" dirty="0">
                  <a:latin typeface="Montserrat Black" pitchFamily="2" charset="0"/>
                  <a:sym typeface="Wingdings" panose="05000000000000000000" pitchFamily="2" charset="2"/>
                </a:rPr>
                <a:t>FA &gt; 1,67 X VR</a:t>
              </a: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sym typeface="Wingdings" panose="05000000000000000000" pitchFamily="2" charset="2"/>
              </a:endParaRPr>
            </a:p>
            <a:p>
              <a:pPr algn="ctr"/>
              <a:endParaRPr lang="pt-BR" spc="300" dirty="0">
                <a:latin typeface="Montserrat Black" pitchFamily="2" charset="0"/>
              </a:endParaRPr>
            </a:p>
          </p:txBody>
        </p:sp>
        <p:sp>
          <p:nvSpPr>
            <p:cNvPr id="7" name="Retângulo 6">
              <a:extLst>
                <a:ext uri="{FF2B5EF4-FFF2-40B4-BE49-F238E27FC236}">
                  <a16:creationId xmlns:a16="http://schemas.microsoft.com/office/drawing/2014/main" id="{9CF6E05F-A057-6941-ED9A-C8DE8CB00E4A}"/>
                </a:ext>
              </a:extLst>
            </p:cNvPr>
            <p:cNvSpPr/>
            <p:nvPr/>
          </p:nvSpPr>
          <p:spPr>
            <a:xfrm>
              <a:off x="8620125" y="3105150"/>
              <a:ext cx="2867025" cy="2619375"/>
            </a:xfrm>
            <a:prstGeom prst="rect">
              <a:avLst/>
            </a:prstGeom>
            <a:solidFill>
              <a:schemeClr val="accent3">
                <a:lumMod val="50000"/>
              </a:schemeClr>
            </a:solidFill>
            <a:ln>
              <a:noFill/>
            </a:ln>
            <a:effectLst>
              <a:innerShdw blurRad="241300">
                <a:prstClr val="black">
                  <a:alpha val="2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ym typeface="Wingdings" panose="05000000000000000000" pitchFamily="2" charset="2"/>
                </a:rPr>
                <a:t>Ausência de resposta ao tratamento com AUDC em 2 anos após início do tratamento</a:t>
              </a:r>
              <a:endParaRPr lang="pt-BR" sz="2400" dirty="0"/>
            </a:p>
          </p:txBody>
        </p:sp>
      </p:grpSp>
    </p:spTree>
    <p:extLst>
      <p:ext uri="{BB962C8B-B14F-4D97-AF65-F5344CB8AC3E}">
        <p14:creationId xmlns:p14="http://schemas.microsoft.com/office/powerpoint/2010/main" val="8291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2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2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50"/>
                                        <p:tgtEl>
                                          <p:spTgt spid="3"/>
                                        </p:tgtEl>
                                      </p:cBhvr>
                                    </p:animEffect>
                                    <p:anim calcmode="lin" valueType="num">
                                      <p:cBhvr>
                                        <p:cTn id="26" dur="250" fill="hold"/>
                                        <p:tgtEl>
                                          <p:spTgt spid="3"/>
                                        </p:tgtEl>
                                        <p:attrNameLst>
                                          <p:attrName>ppt_x</p:attrName>
                                        </p:attrNameLst>
                                      </p:cBhvr>
                                      <p:tavLst>
                                        <p:tav tm="0">
                                          <p:val>
                                            <p:strVal val="#ppt_x"/>
                                          </p:val>
                                        </p:tav>
                                        <p:tav tm="100000">
                                          <p:val>
                                            <p:strVal val="#ppt_x"/>
                                          </p:val>
                                        </p:tav>
                                      </p:tavLst>
                                    </p:anim>
                                    <p:anim calcmode="lin" valueType="num">
                                      <p:cBhvr>
                                        <p:cTn id="27"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B18ED-75EB-ACC9-5AEC-7C2683D6D0E9}"/>
              </a:ext>
            </a:extLst>
          </p:cNvPr>
          <p:cNvGraphicFramePr>
            <a:graphicFrameLocks noGrp="1"/>
          </p:cNvGraphicFramePr>
          <p:nvPr>
            <p:extLst>
              <p:ext uri="{D42A27DB-BD31-4B8C-83A1-F6EECF244321}">
                <p14:modId xmlns:p14="http://schemas.microsoft.com/office/powerpoint/2010/main" val="886005927"/>
              </p:ext>
            </p:extLst>
          </p:nvPr>
        </p:nvGraphicFramePr>
        <p:xfrm>
          <a:off x="657226" y="1685925"/>
          <a:ext cx="7696199" cy="4126433"/>
        </p:xfrm>
        <a:graphic>
          <a:graphicData uri="http://schemas.openxmlformats.org/drawingml/2006/table">
            <a:tbl>
              <a:tblPr firstRow="1" firstCol="1" bandRow="1">
                <a:tableStyleId>{5C22544A-7EE6-4342-B048-85BDC9FD1C3A}</a:tableStyleId>
              </a:tblPr>
              <a:tblGrid>
                <a:gridCol w="2895599">
                  <a:extLst>
                    <a:ext uri="{9D8B030D-6E8A-4147-A177-3AD203B41FA5}">
                      <a16:colId xmlns:a16="http://schemas.microsoft.com/office/drawing/2014/main" val="1786177391"/>
                    </a:ext>
                  </a:extLst>
                </a:gridCol>
                <a:gridCol w="666750">
                  <a:extLst>
                    <a:ext uri="{9D8B030D-6E8A-4147-A177-3AD203B41FA5}">
                      <a16:colId xmlns:a16="http://schemas.microsoft.com/office/drawing/2014/main" val="717365309"/>
                    </a:ext>
                  </a:extLst>
                </a:gridCol>
                <a:gridCol w="4133850">
                  <a:extLst>
                    <a:ext uri="{9D8B030D-6E8A-4147-A177-3AD203B41FA5}">
                      <a16:colId xmlns:a16="http://schemas.microsoft.com/office/drawing/2014/main" val="2197988487"/>
                    </a:ext>
                  </a:extLst>
                </a:gridCol>
              </a:tblGrid>
              <a:tr h="1013229">
                <a:tc gridSpan="3">
                  <a:txBody>
                    <a:bodyPr/>
                    <a:lstStyle/>
                    <a:p>
                      <a:pPr algn="ctr">
                        <a:lnSpc>
                          <a:spcPts val="1500"/>
                        </a:lnSpc>
                        <a:spcAft>
                          <a:spcPts val="800"/>
                        </a:spcAft>
                      </a:pPr>
                      <a:r>
                        <a:rPr lang="en-GB" sz="800" kern="100" dirty="0">
                          <a:effectLst/>
                        </a:rPr>
                        <a:t> </a:t>
                      </a:r>
                      <a:r>
                        <a:rPr lang="pt-BR" dirty="0"/>
                        <a:t>FA SÉRICA / VALOR DE REFERÊNCIA</a:t>
                      </a:r>
                    </a:p>
                  </a:txBody>
                  <a:tcPr marL="52064" marR="52064"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75000"/>
                      </a:schemeClr>
                    </a:solidFill>
                  </a:tcPr>
                </a:tc>
                <a:tc hMerge="1">
                  <a:txBody>
                    <a:bodyPr/>
                    <a:lstStyle/>
                    <a:p>
                      <a:pPr algn="ctr">
                        <a:lnSpc>
                          <a:spcPts val="1500"/>
                        </a:lnSpc>
                        <a:spcAft>
                          <a:spcPts val="800"/>
                        </a:spcAft>
                      </a:pPr>
                      <a:r>
                        <a:rPr lang="en-GB" sz="800" kern="100" dirty="0">
                          <a:effectLst/>
                        </a:rPr>
                        <a:t> </a:t>
                      </a:r>
                      <a:endParaRPr lang="pt-BR"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064" marR="52064" marT="0" marB="0"/>
                </a:tc>
                <a:tc hMerge="1">
                  <a:txBody>
                    <a:bodyPr/>
                    <a:lstStyle/>
                    <a:p>
                      <a:r>
                        <a:rPr lang="pt-BR" dirty="0"/>
                        <a:t>ALP/ULN</a:t>
                      </a:r>
                    </a:p>
                  </a:txBody>
                  <a:tcPr/>
                </a:tc>
                <a:extLst>
                  <a:ext uri="{0D108BD9-81ED-4DB2-BD59-A6C34878D82A}">
                    <a16:rowId xmlns:a16="http://schemas.microsoft.com/office/drawing/2014/main" val="2643949490"/>
                  </a:ext>
                </a:extLst>
              </a:tr>
              <a:tr h="548433">
                <a:tc>
                  <a:txBody>
                    <a:bodyPr/>
                    <a:lstStyle/>
                    <a:p>
                      <a:pPr algn="just">
                        <a:lnSpc>
                          <a:spcPts val="1800"/>
                        </a:lnSpc>
                        <a:spcAft>
                          <a:spcPts val="300"/>
                        </a:spcAft>
                      </a:pPr>
                      <a:r>
                        <a:rPr lang="en-GB" sz="1600" u="sng" kern="100" dirty="0">
                          <a:effectLst/>
                        </a:rPr>
                        <a:t>Grupo de CBP</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ctr">
                        <a:lnSpc>
                          <a:spcPts val="1800"/>
                        </a:lnSpc>
                        <a:spcAft>
                          <a:spcPts val="300"/>
                        </a:spcAft>
                      </a:pPr>
                      <a:r>
                        <a:rPr lang="en-GB" sz="1600" kern="100" dirty="0">
                          <a:solidFill>
                            <a:schemeClr val="bg1"/>
                          </a:solidFill>
                          <a:effectLst/>
                        </a:rPr>
                        <a:t> n</a:t>
                      </a:r>
                      <a:endParaRPr lang="pt-BR" sz="1600" kern="100" dirty="0">
                        <a:solidFill>
                          <a:schemeClr val="bg1"/>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ts val="1800"/>
                        </a:lnSpc>
                        <a:spcBef>
                          <a:spcPts val="0"/>
                        </a:spcBef>
                        <a:spcAft>
                          <a:spcPts val="300"/>
                        </a:spcAft>
                        <a:buClrTx/>
                        <a:buSzTx/>
                        <a:buFontTx/>
                        <a:buNone/>
                        <a:tabLst/>
                        <a:defRPr/>
                      </a:pPr>
                      <a:r>
                        <a:rPr lang="en-GB" sz="1600" kern="100" dirty="0" err="1">
                          <a:solidFill>
                            <a:schemeClr val="bg1"/>
                          </a:solidFill>
                          <a:effectLst/>
                        </a:rPr>
                        <a:t>Média</a:t>
                      </a:r>
                      <a:r>
                        <a:rPr lang="en-GB" sz="1600" kern="100" dirty="0">
                          <a:solidFill>
                            <a:schemeClr val="bg1"/>
                          </a:solidFill>
                          <a:effectLst/>
                        </a:rPr>
                        <a:t> ± </a:t>
                      </a:r>
                      <a:r>
                        <a:rPr lang="en-GB" sz="1600" kern="100" dirty="0" err="1">
                          <a:solidFill>
                            <a:schemeClr val="bg1"/>
                          </a:solidFill>
                          <a:effectLst/>
                        </a:rPr>
                        <a:t>d.p.</a:t>
                      </a:r>
                      <a:r>
                        <a:rPr lang="en-GB" sz="1600" kern="100" dirty="0">
                          <a:solidFill>
                            <a:schemeClr val="bg1"/>
                          </a:solidFill>
                          <a:effectLst/>
                        </a:rPr>
                        <a:t>  </a:t>
                      </a:r>
                      <a:endParaRPr lang="pt-BR" sz="1600" kern="100" dirty="0">
                        <a:solidFill>
                          <a:schemeClr val="bg1"/>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04658984"/>
                  </a:ext>
                </a:extLst>
              </a:tr>
              <a:tr h="548433">
                <a:tc>
                  <a:txBody>
                    <a:bodyPr/>
                    <a:lstStyle/>
                    <a:p>
                      <a:pPr algn="ctr">
                        <a:lnSpc>
                          <a:spcPts val="1800"/>
                        </a:lnSpc>
                        <a:spcAft>
                          <a:spcPts val="800"/>
                        </a:spcAft>
                      </a:pPr>
                      <a:r>
                        <a:rPr lang="en-GB" sz="1600" kern="100" dirty="0" err="1">
                          <a:effectLst/>
                        </a:rPr>
                        <a:t>Estadiamento</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68030189"/>
                  </a:ext>
                </a:extLst>
              </a:tr>
              <a:tr h="548433">
                <a:tc>
                  <a:txBody>
                    <a:bodyPr/>
                    <a:lstStyle/>
                    <a:p>
                      <a:pPr algn="ctr">
                        <a:lnSpc>
                          <a:spcPts val="1800"/>
                        </a:lnSpc>
                        <a:spcAft>
                          <a:spcPts val="800"/>
                        </a:spcAft>
                      </a:pPr>
                      <a:r>
                        <a:rPr lang="en-GB" sz="1600" kern="100" dirty="0">
                          <a:effectLst/>
                        </a:rPr>
                        <a:t>1/2</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9</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ts val="1800"/>
                        </a:lnSpc>
                        <a:spcAft>
                          <a:spcPts val="800"/>
                        </a:spcAft>
                      </a:pPr>
                      <a:r>
                        <a:rPr lang="en-GB" sz="1600" kern="100" dirty="0">
                          <a:effectLst/>
                        </a:rPr>
                        <a:t>1.01 ± 0.93</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22842498"/>
                  </a:ext>
                </a:extLst>
              </a:tr>
              <a:tr h="548433">
                <a:tc>
                  <a:txBody>
                    <a:bodyPr/>
                    <a:lstStyle/>
                    <a:p>
                      <a:pPr algn="ctr">
                        <a:lnSpc>
                          <a:spcPts val="1800"/>
                        </a:lnSpc>
                        <a:spcAft>
                          <a:spcPts val="800"/>
                        </a:spcAft>
                      </a:pPr>
                      <a:r>
                        <a:rPr lang="en-GB" sz="1600" kern="100" dirty="0">
                          <a:effectLst/>
                        </a:rPr>
                        <a:t>3/4</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12</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800"/>
                        </a:lnSpc>
                        <a:spcAft>
                          <a:spcPts val="800"/>
                        </a:spcAft>
                      </a:pPr>
                      <a:r>
                        <a:rPr lang="en-GB" sz="1600" kern="100" dirty="0">
                          <a:effectLst/>
                        </a:rPr>
                        <a:t>1.75 ± 1.44</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42147613"/>
                  </a:ext>
                </a:extLst>
              </a:tr>
              <a:tr h="919472">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00" dirty="0">
                          <a:effectLst/>
                        </a:rPr>
                        <a:t>p = 0.049; Z = 1.991; r = 0.43</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726692178"/>
                  </a:ext>
                </a:extLst>
              </a:tr>
            </a:tbl>
          </a:graphicData>
        </a:graphic>
      </p:graphicFrame>
      <p:sp>
        <p:nvSpPr>
          <p:cNvPr id="9" name="Espaço Reservado para Texto 3">
            <a:extLst>
              <a:ext uri="{FF2B5EF4-FFF2-40B4-BE49-F238E27FC236}">
                <a16:creationId xmlns:a16="http://schemas.microsoft.com/office/drawing/2014/main" id="{08FD1276-6824-C6E5-66B0-1EA862E2434A}"/>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30" name="Rectangle 1">
            <a:extLst>
              <a:ext uri="{FF2B5EF4-FFF2-40B4-BE49-F238E27FC236}">
                <a16:creationId xmlns:a16="http://schemas.microsoft.com/office/drawing/2014/main" id="{88B697BE-1488-3733-4AD8-2BEAA549E67F}"/>
              </a:ext>
            </a:extLst>
          </p:cNvPr>
          <p:cNvSpPr>
            <a:spLocks noChangeArrowheads="1"/>
          </p:cNvSpPr>
          <p:nvPr/>
        </p:nvSpPr>
        <p:spPr bwMode="auto">
          <a:xfrm>
            <a:off x="452437" y="643801"/>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 FA SÉRICA/VR EM 2 ANOS</a:t>
            </a:r>
          </a:p>
        </p:txBody>
      </p:sp>
    </p:spTree>
    <p:extLst>
      <p:ext uri="{BB962C8B-B14F-4D97-AF65-F5344CB8AC3E}">
        <p14:creationId xmlns:p14="http://schemas.microsoft.com/office/powerpoint/2010/main" val="324532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0C947B6C-6A08-5FE7-2193-D4814F72933D}"/>
              </a:ext>
            </a:extLst>
          </p:cNvPr>
          <p:cNvSpPr>
            <a:spLocks noChangeArrowheads="1"/>
          </p:cNvSpPr>
          <p:nvPr/>
        </p:nvSpPr>
        <p:spPr bwMode="auto">
          <a:xfrm>
            <a:off x="452437" y="643801"/>
            <a:ext cx="1128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pt-BR" sz="2000" dirty="0">
                <a:solidFill>
                  <a:schemeClr val="bg2">
                    <a:lumMod val="25000"/>
                  </a:schemeClr>
                </a:solidFill>
                <a:latin typeface="+mj-lt"/>
                <a:cs typeface="Times New Roman" panose="02020603050405020304" pitchFamily="18" charset="0"/>
              </a:rPr>
              <a:t>ANÁLISE DESCRITIVA E COMPARATIVA ENTRE O ESCORE DE NAKANUMA E A FA SÉRICA/VR EM 2 ANOS</a:t>
            </a:r>
          </a:p>
        </p:txBody>
      </p:sp>
      <p:graphicFrame>
        <p:nvGraphicFramePr>
          <p:cNvPr id="3" name="Table 2">
            <a:extLst>
              <a:ext uri="{FF2B5EF4-FFF2-40B4-BE49-F238E27FC236}">
                <a16:creationId xmlns:a16="http://schemas.microsoft.com/office/drawing/2014/main" id="{FD9B18ED-75EB-ACC9-5AEC-7C2683D6D0E9}"/>
              </a:ext>
            </a:extLst>
          </p:cNvPr>
          <p:cNvGraphicFramePr>
            <a:graphicFrameLocks noGrp="1"/>
          </p:cNvGraphicFramePr>
          <p:nvPr>
            <p:extLst>
              <p:ext uri="{D42A27DB-BD31-4B8C-83A1-F6EECF244321}">
                <p14:modId xmlns:p14="http://schemas.microsoft.com/office/powerpoint/2010/main" val="372854833"/>
              </p:ext>
            </p:extLst>
          </p:nvPr>
        </p:nvGraphicFramePr>
        <p:xfrm>
          <a:off x="657226" y="1685925"/>
          <a:ext cx="7696199" cy="4126433"/>
        </p:xfrm>
        <a:graphic>
          <a:graphicData uri="http://schemas.openxmlformats.org/drawingml/2006/table">
            <a:tbl>
              <a:tblPr firstRow="1" firstCol="1" bandRow="1">
                <a:tableStyleId>{5C22544A-7EE6-4342-B048-85BDC9FD1C3A}</a:tableStyleId>
              </a:tblPr>
              <a:tblGrid>
                <a:gridCol w="2895599">
                  <a:extLst>
                    <a:ext uri="{9D8B030D-6E8A-4147-A177-3AD203B41FA5}">
                      <a16:colId xmlns:a16="http://schemas.microsoft.com/office/drawing/2014/main" val="1786177391"/>
                    </a:ext>
                  </a:extLst>
                </a:gridCol>
                <a:gridCol w="666750">
                  <a:extLst>
                    <a:ext uri="{9D8B030D-6E8A-4147-A177-3AD203B41FA5}">
                      <a16:colId xmlns:a16="http://schemas.microsoft.com/office/drawing/2014/main" val="717365309"/>
                    </a:ext>
                  </a:extLst>
                </a:gridCol>
                <a:gridCol w="4133850">
                  <a:extLst>
                    <a:ext uri="{9D8B030D-6E8A-4147-A177-3AD203B41FA5}">
                      <a16:colId xmlns:a16="http://schemas.microsoft.com/office/drawing/2014/main" val="2197988487"/>
                    </a:ext>
                  </a:extLst>
                </a:gridCol>
              </a:tblGrid>
              <a:tr h="1013229">
                <a:tc gridSpan="3">
                  <a:txBody>
                    <a:bodyPr/>
                    <a:lstStyle/>
                    <a:p>
                      <a:pPr algn="ctr">
                        <a:lnSpc>
                          <a:spcPts val="1500"/>
                        </a:lnSpc>
                        <a:spcAft>
                          <a:spcPts val="800"/>
                        </a:spcAft>
                      </a:pPr>
                      <a:r>
                        <a:rPr lang="en-GB" sz="800" kern="100" dirty="0">
                          <a:effectLst/>
                        </a:rPr>
                        <a:t> </a:t>
                      </a:r>
                      <a:r>
                        <a:rPr lang="pt-BR" dirty="0"/>
                        <a:t>FA SÉRICA / VALOR DE REFERÊNCIA</a:t>
                      </a:r>
                    </a:p>
                  </a:txBody>
                  <a:tcPr marL="52064" marR="52064"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75000"/>
                      </a:schemeClr>
                    </a:solidFill>
                  </a:tcPr>
                </a:tc>
                <a:tc hMerge="1">
                  <a:txBody>
                    <a:bodyPr/>
                    <a:lstStyle/>
                    <a:p>
                      <a:pPr algn="ctr">
                        <a:lnSpc>
                          <a:spcPts val="1500"/>
                        </a:lnSpc>
                        <a:spcAft>
                          <a:spcPts val="800"/>
                        </a:spcAft>
                      </a:pPr>
                      <a:r>
                        <a:rPr lang="en-GB" sz="800" kern="100" dirty="0">
                          <a:effectLst/>
                        </a:rPr>
                        <a:t> </a:t>
                      </a:r>
                      <a:endParaRPr lang="pt-BR"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064" marR="52064" marT="0" marB="0"/>
                </a:tc>
                <a:tc hMerge="1">
                  <a:txBody>
                    <a:bodyPr/>
                    <a:lstStyle/>
                    <a:p>
                      <a:r>
                        <a:rPr lang="pt-BR" dirty="0"/>
                        <a:t>ALP/ULN</a:t>
                      </a:r>
                    </a:p>
                  </a:txBody>
                  <a:tcPr/>
                </a:tc>
                <a:extLst>
                  <a:ext uri="{0D108BD9-81ED-4DB2-BD59-A6C34878D82A}">
                    <a16:rowId xmlns:a16="http://schemas.microsoft.com/office/drawing/2014/main" val="2643949490"/>
                  </a:ext>
                </a:extLst>
              </a:tr>
              <a:tr h="548433">
                <a:tc>
                  <a:txBody>
                    <a:bodyPr/>
                    <a:lstStyle/>
                    <a:p>
                      <a:pPr algn="just">
                        <a:lnSpc>
                          <a:spcPts val="1800"/>
                        </a:lnSpc>
                        <a:spcAft>
                          <a:spcPts val="300"/>
                        </a:spcAft>
                      </a:pPr>
                      <a:r>
                        <a:rPr lang="en-GB" sz="1600" u="sng" kern="100" dirty="0">
                          <a:effectLst/>
                        </a:rPr>
                        <a:t>Grupo de CBP</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ctr">
                        <a:lnSpc>
                          <a:spcPts val="1800"/>
                        </a:lnSpc>
                        <a:spcAft>
                          <a:spcPts val="300"/>
                        </a:spcAft>
                      </a:pPr>
                      <a:r>
                        <a:rPr lang="en-GB" sz="1600" kern="100" dirty="0">
                          <a:solidFill>
                            <a:schemeClr val="bg1"/>
                          </a:solidFill>
                          <a:effectLst/>
                        </a:rPr>
                        <a:t> n</a:t>
                      </a:r>
                      <a:endParaRPr lang="pt-BR" sz="1600" kern="100" dirty="0">
                        <a:solidFill>
                          <a:schemeClr val="bg1"/>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ts val="1800"/>
                        </a:lnSpc>
                        <a:spcBef>
                          <a:spcPts val="0"/>
                        </a:spcBef>
                        <a:spcAft>
                          <a:spcPts val="300"/>
                        </a:spcAft>
                        <a:buClrTx/>
                        <a:buSzTx/>
                        <a:buFontTx/>
                        <a:buNone/>
                        <a:tabLst/>
                        <a:defRPr/>
                      </a:pPr>
                      <a:r>
                        <a:rPr lang="en-GB" sz="1600" kern="100" dirty="0" err="1">
                          <a:solidFill>
                            <a:schemeClr val="bg1"/>
                          </a:solidFill>
                          <a:effectLst/>
                        </a:rPr>
                        <a:t>Média</a:t>
                      </a:r>
                      <a:r>
                        <a:rPr lang="en-GB" sz="1600" kern="100" dirty="0">
                          <a:solidFill>
                            <a:schemeClr val="bg1"/>
                          </a:solidFill>
                          <a:effectLst/>
                        </a:rPr>
                        <a:t> ± </a:t>
                      </a:r>
                      <a:r>
                        <a:rPr lang="en-GB" sz="1600" kern="100" dirty="0" err="1">
                          <a:solidFill>
                            <a:schemeClr val="bg1"/>
                          </a:solidFill>
                          <a:effectLst/>
                        </a:rPr>
                        <a:t>d.p.</a:t>
                      </a:r>
                      <a:r>
                        <a:rPr lang="en-GB" sz="1600" kern="100" dirty="0">
                          <a:solidFill>
                            <a:schemeClr val="bg1"/>
                          </a:solidFill>
                          <a:effectLst/>
                        </a:rPr>
                        <a:t>  </a:t>
                      </a:r>
                      <a:endParaRPr lang="pt-BR" sz="1600" kern="100" dirty="0">
                        <a:solidFill>
                          <a:schemeClr val="bg1"/>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04658984"/>
                  </a:ext>
                </a:extLst>
              </a:tr>
              <a:tr h="548433">
                <a:tc>
                  <a:txBody>
                    <a:bodyPr/>
                    <a:lstStyle/>
                    <a:p>
                      <a:pPr algn="ctr">
                        <a:lnSpc>
                          <a:spcPts val="1800"/>
                        </a:lnSpc>
                        <a:spcAft>
                          <a:spcPts val="800"/>
                        </a:spcAft>
                      </a:pPr>
                      <a:r>
                        <a:rPr lang="en-GB" sz="1600" kern="100" dirty="0" err="1">
                          <a:effectLst/>
                        </a:rPr>
                        <a:t>Estadiamento</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68030189"/>
                  </a:ext>
                </a:extLst>
              </a:tr>
              <a:tr h="548433">
                <a:tc>
                  <a:txBody>
                    <a:bodyPr/>
                    <a:lstStyle/>
                    <a:p>
                      <a:pPr algn="ctr">
                        <a:lnSpc>
                          <a:spcPts val="1800"/>
                        </a:lnSpc>
                        <a:spcAft>
                          <a:spcPts val="800"/>
                        </a:spcAft>
                      </a:pPr>
                      <a:r>
                        <a:rPr lang="en-GB" sz="1600" kern="100" dirty="0">
                          <a:effectLst/>
                        </a:rPr>
                        <a:t>1/2</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9</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ts val="1800"/>
                        </a:lnSpc>
                        <a:spcAft>
                          <a:spcPts val="800"/>
                        </a:spcAft>
                      </a:pPr>
                      <a:r>
                        <a:rPr lang="en-GB" sz="1600" b="0" kern="100" dirty="0">
                          <a:solidFill>
                            <a:schemeClr val="bg2">
                              <a:lumMod val="10000"/>
                            </a:schemeClr>
                          </a:solidFill>
                          <a:effectLst/>
                        </a:rPr>
                        <a:t>1.01 ± 0.93</a:t>
                      </a:r>
                      <a:endParaRPr lang="pt-BR" sz="1600" b="0" kern="100" dirty="0">
                        <a:solidFill>
                          <a:schemeClr val="bg2">
                            <a:lumMod val="10000"/>
                          </a:schemeClr>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22842498"/>
                  </a:ext>
                </a:extLst>
              </a:tr>
              <a:tr h="548433">
                <a:tc>
                  <a:txBody>
                    <a:bodyPr/>
                    <a:lstStyle/>
                    <a:p>
                      <a:pPr algn="ctr">
                        <a:lnSpc>
                          <a:spcPts val="1800"/>
                        </a:lnSpc>
                        <a:spcAft>
                          <a:spcPts val="800"/>
                        </a:spcAft>
                      </a:pPr>
                      <a:r>
                        <a:rPr lang="en-GB" sz="1600" kern="100" dirty="0">
                          <a:effectLst/>
                        </a:rPr>
                        <a:t>3/4</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ts val="1800"/>
                        </a:lnSpc>
                        <a:spcAft>
                          <a:spcPts val="800"/>
                        </a:spcAft>
                      </a:pPr>
                      <a:r>
                        <a:rPr lang="en-GB" sz="1600" kern="100" dirty="0">
                          <a:effectLst/>
                        </a:rPr>
                        <a:t>12</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800"/>
                        </a:lnSpc>
                        <a:spcAft>
                          <a:spcPts val="800"/>
                        </a:spcAft>
                      </a:pPr>
                      <a:r>
                        <a:rPr lang="en-GB" sz="2000" b="1" kern="100" dirty="0">
                          <a:solidFill>
                            <a:schemeClr val="accent3">
                              <a:lumMod val="50000"/>
                            </a:schemeClr>
                          </a:solidFill>
                          <a:effectLst/>
                        </a:rPr>
                        <a:t>1.75 ± 1.44</a:t>
                      </a:r>
                      <a:endParaRPr lang="pt-BR" sz="2000" b="1" kern="100" dirty="0">
                        <a:solidFill>
                          <a:schemeClr val="accent3">
                            <a:lumMod val="50000"/>
                          </a:schemeClr>
                        </a:solidFill>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42147613"/>
                  </a:ext>
                </a:extLst>
              </a:tr>
              <a:tr h="919472">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ts val="1800"/>
                        </a:lnSpc>
                        <a:spcAft>
                          <a:spcPts val="800"/>
                        </a:spcAft>
                      </a:pPr>
                      <a:r>
                        <a:rPr lang="en-GB" sz="1600" kern="100" dirty="0">
                          <a:effectLst/>
                        </a:rPr>
                        <a:t> </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marL="52064" marR="520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00" dirty="0">
                          <a:effectLst/>
                        </a:rPr>
                        <a:t>p = 0.049; Z = 1.991; r = 0.43</a:t>
                      </a:r>
                      <a:endParaRPr lang="pt-BR" sz="1600" kern="100" dirty="0">
                        <a:effectLst/>
                        <a:latin typeface="Montserrat" pitchFamily="2" charset="0"/>
                        <a:ea typeface="Calibri" panose="020F0502020204030204" pitchFamily="34"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726692178"/>
                  </a:ext>
                </a:extLst>
              </a:tr>
            </a:tbl>
          </a:graphicData>
        </a:graphic>
      </p:graphicFrame>
      <p:sp>
        <p:nvSpPr>
          <p:cNvPr id="9" name="Espaço Reservado para Texto 3">
            <a:extLst>
              <a:ext uri="{FF2B5EF4-FFF2-40B4-BE49-F238E27FC236}">
                <a16:creationId xmlns:a16="http://schemas.microsoft.com/office/drawing/2014/main" id="{08FD1276-6824-C6E5-66B0-1EA862E2434A}"/>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
        <p:nvSpPr>
          <p:cNvPr id="18" name="Rectangle 4">
            <a:extLst>
              <a:ext uri="{FF2B5EF4-FFF2-40B4-BE49-F238E27FC236}">
                <a16:creationId xmlns:a16="http://schemas.microsoft.com/office/drawing/2014/main" id="{A2E11B01-0E11-7813-C1FB-D283288302F1}"/>
              </a:ext>
            </a:extLst>
          </p:cNvPr>
          <p:cNvSpPr/>
          <p:nvPr/>
        </p:nvSpPr>
        <p:spPr>
          <a:xfrm>
            <a:off x="5476875" y="4384693"/>
            <a:ext cx="1581150" cy="450032"/>
          </a:xfrm>
          <a:prstGeom prst="rect">
            <a:avLst/>
          </a:prstGeom>
          <a:solidFill>
            <a:schemeClr val="bg1">
              <a:alpha val="14000"/>
            </a:schemeClr>
          </a:solidFill>
          <a:ln w="25400" cap="flat" cmpd="dbl"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
        <p:nvSpPr>
          <p:cNvPr id="20" name="Retângulo 19">
            <a:extLst>
              <a:ext uri="{FF2B5EF4-FFF2-40B4-BE49-F238E27FC236}">
                <a16:creationId xmlns:a16="http://schemas.microsoft.com/office/drawing/2014/main" id="{8EC31441-2D15-15E8-BAA9-D91391E398AA}"/>
              </a:ext>
            </a:extLst>
          </p:cNvPr>
          <p:cNvSpPr/>
          <p:nvPr/>
        </p:nvSpPr>
        <p:spPr>
          <a:xfrm>
            <a:off x="8820150" y="2375309"/>
            <a:ext cx="2819399" cy="2266950"/>
          </a:xfrm>
          <a:prstGeom prst="rect">
            <a:avLst/>
          </a:prstGeom>
          <a:solidFill>
            <a:schemeClr val="accent3">
              <a:lumMod val="75000"/>
            </a:schemeClr>
          </a:solidFill>
          <a:ln w="117475">
            <a:solidFill>
              <a:schemeClr val="accent3">
                <a:lumMod val="60000"/>
                <a:lumOff val="40000"/>
              </a:schemeClr>
            </a:solidFill>
          </a:ln>
          <a:effectLst>
            <a:outerShdw blurRad="114300" dist="635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ctr"/>
            <a:r>
              <a:rPr lang="pt-BR" sz="2000" dirty="0">
                <a:sym typeface="Wingdings" panose="05000000000000000000" pitchFamily="2" charset="2"/>
              </a:rPr>
              <a:t>Pacientes não </a:t>
            </a:r>
            <a:r>
              <a:rPr lang="pt-BR" sz="2000" dirty="0" err="1">
                <a:sym typeface="Wingdings" panose="05000000000000000000" pitchFamily="2" charset="2"/>
              </a:rPr>
              <a:t>respondendores</a:t>
            </a:r>
            <a:r>
              <a:rPr lang="pt-BR" sz="2000" dirty="0">
                <a:sym typeface="Wingdings" panose="05000000000000000000" pitchFamily="2" charset="2"/>
              </a:rPr>
              <a:t> ao tratamento com AUDC após 2 anos</a:t>
            </a:r>
            <a:endParaRPr lang="pt-BR" sz="2000" spc="300" dirty="0">
              <a:latin typeface="Montserrat Black" pitchFamily="2" charset="0"/>
              <a:sym typeface="Wingdings" panose="05000000000000000000" pitchFamily="2" charset="2"/>
            </a:endParaRPr>
          </a:p>
        </p:txBody>
      </p:sp>
      <p:cxnSp>
        <p:nvCxnSpPr>
          <p:cNvPr id="28" name="Conector: Angulado 27">
            <a:extLst>
              <a:ext uri="{FF2B5EF4-FFF2-40B4-BE49-F238E27FC236}">
                <a16:creationId xmlns:a16="http://schemas.microsoft.com/office/drawing/2014/main" id="{1E46776D-0CFC-E05F-1BA9-06792F0188CE}"/>
              </a:ext>
            </a:extLst>
          </p:cNvPr>
          <p:cNvCxnSpPr>
            <a:stCxn id="18" idx="3"/>
            <a:endCxn id="20" idx="1"/>
          </p:cNvCxnSpPr>
          <p:nvPr/>
        </p:nvCxnSpPr>
        <p:spPr>
          <a:xfrm flipV="1">
            <a:off x="7058025" y="3508784"/>
            <a:ext cx="1762125" cy="1100925"/>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37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50"/>
                                        <p:tgtEl>
                                          <p:spTgt spid="18"/>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
                                        <p:tgtEl>
                                          <p:spTgt spid="2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835F2FA-CDBE-F830-E2EE-B877ED0FE19B}"/>
              </a:ext>
            </a:extLst>
          </p:cNvPr>
          <p:cNvGraphicFramePr>
            <a:graphicFrameLocks noGrp="1"/>
          </p:cNvGraphicFramePr>
          <p:nvPr>
            <p:extLst>
              <p:ext uri="{D42A27DB-BD31-4B8C-83A1-F6EECF244321}">
                <p14:modId xmlns:p14="http://schemas.microsoft.com/office/powerpoint/2010/main" val="2317632091"/>
              </p:ext>
            </p:extLst>
          </p:nvPr>
        </p:nvGraphicFramePr>
        <p:xfrm>
          <a:off x="1405740" y="1210490"/>
          <a:ext cx="10243338" cy="3309408"/>
        </p:xfrm>
        <a:graphic>
          <a:graphicData uri="http://schemas.openxmlformats.org/drawingml/2006/table">
            <a:tbl>
              <a:tblPr firstRow="1" bandRow="1">
                <a:tableStyleId>{5C22544A-7EE6-4342-B048-85BDC9FD1C3A}</a:tableStyleId>
              </a:tblPr>
              <a:tblGrid>
                <a:gridCol w="1337460">
                  <a:extLst>
                    <a:ext uri="{9D8B030D-6E8A-4147-A177-3AD203B41FA5}">
                      <a16:colId xmlns:a16="http://schemas.microsoft.com/office/drawing/2014/main" val="3782575522"/>
                    </a:ext>
                  </a:extLst>
                </a:gridCol>
                <a:gridCol w="1484313">
                  <a:extLst>
                    <a:ext uri="{9D8B030D-6E8A-4147-A177-3AD203B41FA5}">
                      <a16:colId xmlns:a16="http://schemas.microsoft.com/office/drawing/2014/main" val="1203204268"/>
                    </a:ext>
                  </a:extLst>
                </a:gridCol>
                <a:gridCol w="1484313">
                  <a:extLst>
                    <a:ext uri="{9D8B030D-6E8A-4147-A177-3AD203B41FA5}">
                      <a16:colId xmlns:a16="http://schemas.microsoft.com/office/drawing/2014/main" val="1629354752"/>
                    </a:ext>
                  </a:extLst>
                </a:gridCol>
                <a:gridCol w="1484313">
                  <a:extLst>
                    <a:ext uri="{9D8B030D-6E8A-4147-A177-3AD203B41FA5}">
                      <a16:colId xmlns:a16="http://schemas.microsoft.com/office/drawing/2014/main" val="2293645810"/>
                    </a:ext>
                  </a:extLst>
                </a:gridCol>
                <a:gridCol w="1484313">
                  <a:extLst>
                    <a:ext uri="{9D8B030D-6E8A-4147-A177-3AD203B41FA5}">
                      <a16:colId xmlns:a16="http://schemas.microsoft.com/office/drawing/2014/main" val="3852348640"/>
                    </a:ext>
                  </a:extLst>
                </a:gridCol>
                <a:gridCol w="1484313">
                  <a:extLst>
                    <a:ext uri="{9D8B030D-6E8A-4147-A177-3AD203B41FA5}">
                      <a16:colId xmlns:a16="http://schemas.microsoft.com/office/drawing/2014/main" val="2786635749"/>
                    </a:ext>
                  </a:extLst>
                </a:gridCol>
                <a:gridCol w="1484313">
                  <a:extLst>
                    <a:ext uri="{9D8B030D-6E8A-4147-A177-3AD203B41FA5}">
                      <a16:colId xmlns:a16="http://schemas.microsoft.com/office/drawing/2014/main" val="3061343012"/>
                    </a:ext>
                  </a:extLst>
                </a:gridCol>
              </a:tblGrid>
              <a:tr h="444093">
                <a:tc>
                  <a:txBody>
                    <a:bodyPr/>
                    <a:lstStyle/>
                    <a:p>
                      <a:pPr algn="ctr"/>
                      <a:endParaRPr lang="pt-BR"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3">
                  <a:txBody>
                    <a:bodyPr/>
                    <a:lstStyle/>
                    <a:p>
                      <a:pPr algn="ctr"/>
                      <a:r>
                        <a:rPr lang="pt-BR" dirty="0">
                          <a:solidFill>
                            <a:schemeClr val="bg1"/>
                          </a:solidFill>
                        </a:rPr>
                        <a:t>CEP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c hMerge="1">
                  <a:txBody>
                    <a:bodyPr/>
                    <a:lstStyle/>
                    <a:p>
                      <a:r>
                        <a:rPr lang="pt-BR" dirty="0"/>
                        <a:t>PSC</a:t>
                      </a:r>
                    </a:p>
                  </a:txBody>
                  <a:tcPr/>
                </a:tc>
                <a:tc hMerge="1">
                  <a:txBody>
                    <a:bodyPr/>
                    <a:lstStyle/>
                    <a:p>
                      <a:r>
                        <a:rPr lang="pt-BR" dirty="0"/>
                        <a:t>PSC</a:t>
                      </a:r>
                    </a:p>
                  </a:txBody>
                  <a:tcPr/>
                </a:tc>
                <a:tc gridSpan="3">
                  <a:txBody>
                    <a:bodyPr/>
                    <a:lstStyle/>
                    <a:p>
                      <a:pPr algn="ctr"/>
                      <a:r>
                        <a:rPr lang="pt-BR" dirty="0">
                          <a:solidFill>
                            <a:schemeClr val="bg1"/>
                          </a:solidFill>
                        </a:rPr>
                        <a:t>CBP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75000"/>
                      </a:schemeClr>
                    </a:solidFill>
                  </a:tcPr>
                </a:tc>
                <a:tc hMerge="1">
                  <a:txBody>
                    <a:bodyPr/>
                    <a:lstStyle/>
                    <a:p>
                      <a:r>
                        <a:rPr lang="pt-BR" dirty="0"/>
                        <a:t>PBC</a:t>
                      </a:r>
                    </a:p>
                  </a:txBody>
                  <a:tcPr/>
                </a:tc>
                <a:tc hMerge="1">
                  <a:txBody>
                    <a:bodyPr/>
                    <a:lstStyle/>
                    <a:p>
                      <a:r>
                        <a:rPr lang="pt-BR" dirty="0"/>
                        <a:t>PBC</a:t>
                      </a:r>
                    </a:p>
                  </a:txBody>
                  <a:tcPr/>
                </a:tc>
                <a:extLst>
                  <a:ext uri="{0D108BD9-81ED-4DB2-BD59-A6C34878D82A}">
                    <a16:rowId xmlns:a16="http://schemas.microsoft.com/office/drawing/2014/main" val="2476134304"/>
                  </a:ext>
                </a:extLst>
              </a:tr>
              <a:tr h="766518">
                <a:tc>
                  <a:txBody>
                    <a:bodyPr/>
                    <a:lstStyle/>
                    <a:p>
                      <a:pPr algn="ctr"/>
                      <a:endParaRPr lang="pt-BR"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pt-BR" sz="1400" dirty="0">
                          <a:solidFill>
                            <a:schemeClr val="bg1"/>
                          </a:solidFill>
                        </a:rPr>
                        <a:t>Estadiamento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a:r>
                        <a:rPr lang="pt-BR" sz="1400" dirty="0">
                          <a:solidFill>
                            <a:schemeClr val="bg1"/>
                          </a:solidFill>
                        </a:rPr>
                        <a:t>Atividade </a:t>
                      </a:r>
                      <a:r>
                        <a:rPr lang="pt-BR" sz="1400" dirty="0" err="1">
                          <a:solidFill>
                            <a:schemeClr val="bg1"/>
                          </a:solidFill>
                        </a:rPr>
                        <a:t>Colangítica</a:t>
                      </a:r>
                      <a:endParaRPr lang="pt-BR" sz="14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a:r>
                        <a:rPr lang="pt-BR" sz="1400" dirty="0">
                          <a:solidFill>
                            <a:schemeClr val="bg1"/>
                          </a:solidFill>
                        </a:rPr>
                        <a:t>Atividade </a:t>
                      </a:r>
                      <a:r>
                        <a:rPr lang="pt-BR" sz="1400" dirty="0" err="1">
                          <a:solidFill>
                            <a:schemeClr val="bg1"/>
                          </a:solidFill>
                        </a:rPr>
                        <a:t>Hepatítica</a:t>
                      </a:r>
                      <a:endParaRPr lang="pt-BR" sz="14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a:solidFill>
                            <a:schemeClr val="bg1"/>
                          </a:solidFill>
                        </a:rPr>
                        <a:t>Estadiamento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a:solidFill>
                            <a:schemeClr val="bg1"/>
                          </a:solidFill>
                        </a:rPr>
                        <a:t>Atividade </a:t>
                      </a:r>
                      <a:r>
                        <a:rPr lang="pt-BR" sz="1400" dirty="0" err="1">
                          <a:solidFill>
                            <a:schemeClr val="bg1"/>
                          </a:solidFill>
                        </a:rPr>
                        <a:t>Colangítica</a:t>
                      </a:r>
                      <a:endParaRPr lang="pt-BR" sz="14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a:solidFill>
                            <a:schemeClr val="bg1"/>
                          </a:solidFill>
                        </a:rPr>
                        <a:t>Atividade </a:t>
                      </a:r>
                      <a:r>
                        <a:rPr lang="pt-BR" sz="1400" dirty="0" err="1">
                          <a:solidFill>
                            <a:schemeClr val="bg1"/>
                          </a:solidFill>
                        </a:rPr>
                        <a:t>Hepatítica</a:t>
                      </a:r>
                      <a:endParaRPr lang="pt-BR" sz="14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362015823"/>
                  </a:ext>
                </a:extLst>
              </a:tr>
              <a:tr h="444093">
                <a:tc>
                  <a:txBody>
                    <a:bodyPr/>
                    <a:lstStyle/>
                    <a:p>
                      <a:pPr algn="ctr"/>
                      <a:r>
                        <a:rPr lang="pt-BR" dirty="0"/>
                        <a:t>Sexo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en-GB" sz="1800" kern="1200" dirty="0">
                          <a:solidFill>
                            <a:schemeClr val="dk1"/>
                          </a:solidFill>
                          <a:effectLst/>
                          <a:latin typeface="+mn-lt"/>
                          <a:ea typeface="+mn-ea"/>
                          <a:cs typeface="+mn-cs"/>
                        </a:rPr>
                        <a:t>p = 0.608</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800" kern="1200" dirty="0">
                          <a:solidFill>
                            <a:schemeClr val="dk1"/>
                          </a:solidFill>
                          <a:effectLst/>
                          <a:latin typeface="+mn-lt"/>
                          <a:ea typeface="+mn-ea"/>
                          <a:cs typeface="+mn-cs"/>
                        </a:rPr>
                        <a:t>p = 0.416</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800" kern="1200" dirty="0">
                          <a:solidFill>
                            <a:schemeClr val="dk1"/>
                          </a:solidFill>
                          <a:effectLst/>
                          <a:latin typeface="+mn-lt"/>
                          <a:ea typeface="+mn-ea"/>
                          <a:cs typeface="+mn-cs"/>
                        </a:rPr>
                        <a:t>p = 0.987</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pt-BR"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pt-BR"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pt-BR"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6852995"/>
                  </a:ext>
                </a:extLst>
              </a:tr>
              <a:tr h="444093">
                <a:tc>
                  <a:txBody>
                    <a:bodyPr/>
                    <a:lstStyle/>
                    <a:p>
                      <a:pPr algn="ctr"/>
                      <a:r>
                        <a:rPr lang="pt-BR" dirty="0"/>
                        <a:t>Idade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GB" sz="1800" kern="1200" dirty="0">
                          <a:solidFill>
                            <a:schemeClr val="dk1"/>
                          </a:solidFill>
                          <a:effectLst/>
                          <a:latin typeface="+mn-lt"/>
                          <a:ea typeface="+mn-ea"/>
                          <a:cs typeface="+mn-cs"/>
                        </a:rPr>
                        <a:t>p = 0.580</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0.673</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0.745</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1.000</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800" kern="1200" dirty="0">
                          <a:solidFill>
                            <a:schemeClr val="dk1"/>
                          </a:solidFill>
                          <a:effectLst/>
                          <a:latin typeface="+mn-lt"/>
                          <a:ea typeface="+mn-ea"/>
                          <a:cs typeface="+mn-cs"/>
                        </a:rPr>
                        <a:t>p = 0.687</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800" kern="1200" dirty="0">
                          <a:solidFill>
                            <a:schemeClr val="dk1"/>
                          </a:solidFill>
                          <a:effectLst/>
                          <a:latin typeface="+mn-lt"/>
                          <a:ea typeface="+mn-ea"/>
                          <a:cs typeface="+mn-cs"/>
                        </a:rPr>
                        <a:t>p = 1.000</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12773826"/>
                  </a:ext>
                </a:extLst>
              </a:tr>
              <a:tr h="444093">
                <a:tc>
                  <a:txBody>
                    <a:bodyPr/>
                    <a:lstStyle/>
                    <a:p>
                      <a:pPr algn="ctr"/>
                      <a:r>
                        <a:rPr lang="pt-BR" dirty="0"/>
                        <a:t>GGT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pt-BR" sz="1800" kern="1200" dirty="0">
                          <a:solidFill>
                            <a:schemeClr val="dk1"/>
                          </a:solidFill>
                          <a:effectLst/>
                          <a:latin typeface="+mn-lt"/>
                          <a:ea typeface="+mn-ea"/>
                          <a:cs typeface="+mn-cs"/>
                        </a:rPr>
                        <a:t>p = 0.381</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pt-BR" sz="1800" kern="1200" dirty="0">
                          <a:solidFill>
                            <a:schemeClr val="dk1"/>
                          </a:solidFill>
                          <a:effectLst/>
                          <a:latin typeface="+mn-lt"/>
                          <a:ea typeface="+mn-ea"/>
                          <a:cs typeface="+mn-cs"/>
                        </a:rPr>
                        <a:t>p = 0.734</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pt-BR" sz="1800" kern="1200" dirty="0">
                          <a:solidFill>
                            <a:schemeClr val="dk1"/>
                          </a:solidFill>
                          <a:effectLst/>
                          <a:latin typeface="+mn-lt"/>
                          <a:ea typeface="+mn-ea"/>
                          <a:cs typeface="+mn-cs"/>
                        </a:rPr>
                        <a:t>p = 0.761</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pt-BR" sz="1800" kern="1200" dirty="0">
                          <a:solidFill>
                            <a:schemeClr val="dk1"/>
                          </a:solidFill>
                          <a:effectLst/>
                          <a:latin typeface="+mn-lt"/>
                          <a:ea typeface="+mn-ea"/>
                          <a:cs typeface="+mn-cs"/>
                        </a:rPr>
                        <a:t>p = 0.840</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pt-BR" sz="1800" kern="1200" dirty="0">
                          <a:solidFill>
                            <a:schemeClr val="dk1"/>
                          </a:solidFill>
                          <a:effectLst/>
                          <a:latin typeface="+mn-lt"/>
                          <a:ea typeface="+mn-ea"/>
                          <a:cs typeface="+mn-cs"/>
                        </a:rPr>
                        <a:t>p = 0.179</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pt-BR" sz="1800" kern="1200" dirty="0">
                          <a:solidFill>
                            <a:schemeClr val="dk1"/>
                          </a:solidFill>
                          <a:effectLst/>
                          <a:latin typeface="+mn-lt"/>
                          <a:ea typeface="+mn-ea"/>
                          <a:cs typeface="+mn-cs"/>
                        </a:rPr>
                        <a:t>p = 0.072</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59875924"/>
                  </a:ext>
                </a:extLst>
              </a:tr>
              <a:tr h="766518">
                <a:tc>
                  <a:txBody>
                    <a:bodyPr/>
                    <a:lstStyle/>
                    <a:p>
                      <a:pPr algn="ctr"/>
                      <a:r>
                        <a:rPr lang="pt-BR" sz="1400" dirty="0"/>
                        <a:t>Bilirrubinas totais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GB" sz="1800" kern="1200" dirty="0">
                          <a:solidFill>
                            <a:schemeClr val="dk1"/>
                          </a:solidFill>
                          <a:effectLst/>
                          <a:latin typeface="+mn-lt"/>
                          <a:ea typeface="+mn-ea"/>
                          <a:cs typeface="+mn-cs"/>
                        </a:rPr>
                        <a:t>p = 0.709</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0.201</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0.724</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kern="1200" dirty="0">
                          <a:solidFill>
                            <a:schemeClr val="dk1"/>
                          </a:solidFill>
                          <a:effectLst/>
                          <a:latin typeface="+mn-lt"/>
                          <a:ea typeface="+mn-ea"/>
                          <a:cs typeface="+mn-cs"/>
                        </a:rPr>
                        <a:t>p = 0.315</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800" kern="1200" dirty="0">
                          <a:solidFill>
                            <a:schemeClr val="dk1"/>
                          </a:solidFill>
                          <a:effectLst/>
                          <a:latin typeface="+mn-lt"/>
                          <a:ea typeface="+mn-ea"/>
                          <a:cs typeface="+mn-cs"/>
                        </a:rPr>
                        <a:t>p = 0.796</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800" kern="1200" dirty="0">
                          <a:solidFill>
                            <a:schemeClr val="dk1"/>
                          </a:solidFill>
                          <a:effectLst/>
                          <a:latin typeface="+mn-lt"/>
                          <a:ea typeface="+mn-ea"/>
                          <a:cs typeface="+mn-cs"/>
                        </a:rPr>
                        <a:t>p = 0.327</a:t>
                      </a:r>
                      <a:endParaRPr lang="pt-B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856767988"/>
                  </a:ext>
                </a:extLst>
              </a:tr>
            </a:tbl>
          </a:graphicData>
        </a:graphic>
      </p:graphicFrame>
      <p:sp>
        <p:nvSpPr>
          <p:cNvPr id="7" name="Left Brace 6">
            <a:extLst>
              <a:ext uri="{FF2B5EF4-FFF2-40B4-BE49-F238E27FC236}">
                <a16:creationId xmlns:a16="http://schemas.microsoft.com/office/drawing/2014/main" id="{62B654E2-2D22-E785-B0F0-59D4B7494D70}"/>
              </a:ext>
            </a:extLst>
          </p:cNvPr>
          <p:cNvSpPr/>
          <p:nvPr/>
        </p:nvSpPr>
        <p:spPr>
          <a:xfrm>
            <a:off x="998085" y="2443456"/>
            <a:ext cx="308171" cy="2076440"/>
          </a:xfrm>
          <a:prstGeom prst="leftBrace">
            <a:avLst>
              <a:gd name="adj1" fmla="val 516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TextBox 7">
            <a:extLst>
              <a:ext uri="{FF2B5EF4-FFF2-40B4-BE49-F238E27FC236}">
                <a16:creationId xmlns:a16="http://schemas.microsoft.com/office/drawing/2014/main" id="{349277E8-F493-811F-802B-D4C62C40FB2E}"/>
              </a:ext>
            </a:extLst>
          </p:cNvPr>
          <p:cNvSpPr txBox="1"/>
          <p:nvPr/>
        </p:nvSpPr>
        <p:spPr>
          <a:xfrm rot="5400000">
            <a:off x="3204132" y="3038475"/>
            <a:ext cx="553998" cy="4349750"/>
          </a:xfrm>
          <a:prstGeom prst="rect">
            <a:avLst/>
          </a:prstGeom>
          <a:noFill/>
        </p:spPr>
        <p:txBody>
          <a:bodyPr vert="vert270" wrap="square" rtlCol="0">
            <a:spAutoFit/>
          </a:bodyPr>
          <a:lstStyle/>
          <a:p>
            <a:pPr algn="ctr"/>
            <a:r>
              <a:rPr lang="pt-BR" sz="2400" dirty="0">
                <a:solidFill>
                  <a:schemeClr val="bg2">
                    <a:lumMod val="50000"/>
                  </a:schemeClr>
                </a:solidFill>
              </a:rPr>
              <a:t>FATORES PROGNÓSTICOS</a:t>
            </a:r>
          </a:p>
        </p:txBody>
      </p:sp>
      <p:sp>
        <p:nvSpPr>
          <p:cNvPr id="5" name="TextBox 3">
            <a:extLst>
              <a:ext uri="{FF2B5EF4-FFF2-40B4-BE49-F238E27FC236}">
                <a16:creationId xmlns:a16="http://schemas.microsoft.com/office/drawing/2014/main" id="{025FF038-1747-4B29-AE77-7A8BA23D944D}"/>
              </a:ext>
            </a:extLst>
          </p:cNvPr>
          <p:cNvSpPr txBox="1"/>
          <p:nvPr/>
        </p:nvSpPr>
        <p:spPr>
          <a:xfrm>
            <a:off x="180975" y="6492875"/>
            <a:ext cx="11830050" cy="461665"/>
          </a:xfrm>
          <a:prstGeom prst="rect">
            <a:avLst/>
          </a:prstGeom>
          <a:noFill/>
        </p:spPr>
        <p:txBody>
          <a:bodyPr wrap="square" rtlCol="0">
            <a:spAutoFit/>
          </a:bodyPr>
          <a:lstStyle/>
          <a:p>
            <a:pPr algn="ctr"/>
            <a:r>
              <a:rPr lang="fr-FR" sz="1200" dirty="0">
                <a:solidFill>
                  <a:schemeClr val="bg2">
                    <a:lumMod val="50000"/>
                  </a:schemeClr>
                </a:solidFill>
              </a:rPr>
              <a:t>Jorn C. Goet et al. (2021); E. Rolland Dickson et al. (1989); Jessica K Dyson et al. (2018); Abdul Haseeb et al. (2014)</a:t>
            </a:r>
          </a:p>
          <a:p>
            <a:pPr algn="ctr"/>
            <a:r>
              <a:rPr lang="fr-FR" sz="1200" dirty="0">
                <a:solidFill>
                  <a:schemeClr val="bg2">
                    <a:lumMod val="50000"/>
                  </a:schemeClr>
                </a:solidFill>
              </a:rPr>
              <a:t> </a:t>
            </a:r>
          </a:p>
        </p:txBody>
      </p:sp>
      <p:cxnSp>
        <p:nvCxnSpPr>
          <p:cNvPr id="6" name="Conector reto 5">
            <a:extLst>
              <a:ext uri="{FF2B5EF4-FFF2-40B4-BE49-F238E27FC236}">
                <a16:creationId xmlns:a16="http://schemas.microsoft.com/office/drawing/2014/main" id="{882D5D64-0B65-4B97-065A-0AA8B7FEC3E1}"/>
              </a:ext>
            </a:extLst>
          </p:cNvPr>
          <p:cNvCxnSpPr/>
          <p:nvPr/>
        </p:nvCxnSpPr>
        <p:spPr>
          <a:xfrm>
            <a:off x="452927" y="644525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Espaço Reservado para Texto 3">
            <a:extLst>
              <a:ext uri="{FF2B5EF4-FFF2-40B4-BE49-F238E27FC236}">
                <a16:creationId xmlns:a16="http://schemas.microsoft.com/office/drawing/2014/main" id="{32E52BE1-E2F7-BA95-0768-F8D0B07CD5FD}"/>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cxnSp>
        <p:nvCxnSpPr>
          <p:cNvPr id="4" name="Conector reto 3">
            <a:extLst>
              <a:ext uri="{FF2B5EF4-FFF2-40B4-BE49-F238E27FC236}">
                <a16:creationId xmlns:a16="http://schemas.microsoft.com/office/drawing/2014/main" id="{FF4380F5-E9BA-934B-2652-DA4211382C57}"/>
              </a:ext>
            </a:extLst>
          </p:cNvPr>
          <p:cNvCxnSpPr>
            <a:cxnSpLocks/>
            <a:stCxn id="7" idx="1"/>
          </p:cNvCxnSpPr>
          <p:nvPr/>
        </p:nvCxnSpPr>
        <p:spPr>
          <a:xfrm flipH="1">
            <a:off x="452438" y="3481676"/>
            <a:ext cx="5456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CF36BA1E-4833-23C1-2C5A-66FF82E39464}"/>
              </a:ext>
            </a:extLst>
          </p:cNvPr>
          <p:cNvCxnSpPr>
            <a:cxnSpLocks/>
            <a:stCxn id="8" idx="2"/>
          </p:cNvCxnSpPr>
          <p:nvPr/>
        </p:nvCxnSpPr>
        <p:spPr>
          <a:xfrm flipH="1">
            <a:off x="452438" y="5213350"/>
            <a:ext cx="853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596774A3-1949-9E24-715D-AF721469E09E}"/>
              </a:ext>
            </a:extLst>
          </p:cNvPr>
          <p:cNvCxnSpPr/>
          <p:nvPr/>
        </p:nvCxnSpPr>
        <p:spPr>
          <a:xfrm>
            <a:off x="452438" y="3481676"/>
            <a:ext cx="0" cy="17316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3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250"/>
                                        <p:tgtEl>
                                          <p:spTgt spid="7"/>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50"/>
                                        <p:tgtEl>
                                          <p:spTgt spid="4"/>
                                        </p:tgtEl>
                                      </p:cBhvr>
                                    </p:animEffect>
                                  </p:childTnLst>
                                </p:cTn>
                              </p:par>
                            </p:childTnLst>
                          </p:cTn>
                        </p:par>
                        <p:par>
                          <p:cTn id="12" fill="hold">
                            <p:stCondLst>
                              <p:cond delay="4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50"/>
                                        <p:tgtEl>
                                          <p:spTgt spid="16"/>
                                        </p:tgtEl>
                                      </p:cBhvr>
                                    </p:animEffect>
                                  </p:childTnLst>
                                </p:cTn>
                              </p:par>
                            </p:childTnLst>
                          </p:cTn>
                        </p:par>
                        <p:par>
                          <p:cTn id="16" fill="hold">
                            <p:stCondLst>
                              <p:cond delay="55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50"/>
                                        <p:tgtEl>
                                          <p:spTgt spid="13"/>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5252-9E2A-A234-604B-EC5F8CAE0BDF}"/>
              </a:ext>
            </a:extLst>
          </p:cNvPr>
          <p:cNvSpPr>
            <a:spLocks noGrp="1"/>
          </p:cNvSpPr>
          <p:nvPr>
            <p:ph type="title"/>
          </p:nvPr>
        </p:nvSpPr>
        <p:spPr/>
        <p:txBody>
          <a:bodyPr>
            <a:normAutofit/>
          </a:bodyPr>
          <a:lstStyle/>
          <a:p>
            <a:r>
              <a:rPr lang="pt-BR" sz="3200" dirty="0"/>
              <a:t>COLANGITE BILIAR PRIMÁRIA (CBP) E COLANGITE ESCLEROSANTE PRIMÁRIA (CEP)</a:t>
            </a:r>
          </a:p>
        </p:txBody>
      </p:sp>
      <p:sp>
        <p:nvSpPr>
          <p:cNvPr id="6" name="TextBox 3">
            <a:extLst>
              <a:ext uri="{FF2B5EF4-FFF2-40B4-BE49-F238E27FC236}">
                <a16:creationId xmlns:a16="http://schemas.microsoft.com/office/drawing/2014/main" id="{280C797E-CFBF-E2E7-04EA-A59775E02E2B}"/>
              </a:ext>
            </a:extLst>
          </p:cNvPr>
          <p:cNvSpPr txBox="1"/>
          <p:nvPr/>
        </p:nvSpPr>
        <p:spPr>
          <a:xfrm>
            <a:off x="452438" y="6299268"/>
            <a:ext cx="11286146" cy="276999"/>
          </a:xfrm>
          <a:prstGeom prst="rect">
            <a:avLst/>
          </a:prstGeom>
          <a:noFill/>
        </p:spPr>
        <p:txBody>
          <a:bodyPr wrap="square" rtlCol="0">
            <a:spAutoFit/>
          </a:bodyPr>
          <a:lstStyle/>
          <a:p>
            <a:pPr algn="ctr"/>
            <a:r>
              <a:rPr lang="fr-FR" sz="1200" dirty="0">
                <a:solidFill>
                  <a:schemeClr val="accent2"/>
                </a:solidFill>
              </a:rPr>
              <a:t>Jessica K Dyson et al. (2018), </a:t>
            </a:r>
            <a:r>
              <a:rPr lang="pt-BR" sz="1200" dirty="0">
                <a:solidFill>
                  <a:schemeClr val="accent3"/>
                </a:solidFill>
              </a:rPr>
              <a:t>Richard </a:t>
            </a:r>
            <a:r>
              <a:rPr lang="pt-BR" sz="1200" dirty="0" err="1">
                <a:solidFill>
                  <a:schemeClr val="accent3"/>
                </a:solidFill>
              </a:rPr>
              <a:t>Pullen</a:t>
            </a:r>
            <a:r>
              <a:rPr lang="pt-BR" sz="1200" dirty="0">
                <a:solidFill>
                  <a:schemeClr val="accent3"/>
                </a:solidFill>
              </a:rPr>
              <a:t> (2020), </a:t>
            </a:r>
            <a:r>
              <a:rPr lang="da-DK" sz="1200" dirty="0">
                <a:solidFill>
                  <a:schemeClr val="accent3"/>
                </a:solidFill>
              </a:rPr>
              <a:t>Tingting Lv et al. (2021)</a:t>
            </a:r>
          </a:p>
        </p:txBody>
      </p:sp>
      <p:cxnSp>
        <p:nvCxnSpPr>
          <p:cNvPr id="7" name="Conector reto 6">
            <a:extLst>
              <a:ext uri="{FF2B5EF4-FFF2-40B4-BE49-F238E27FC236}">
                <a16:creationId xmlns:a16="http://schemas.microsoft.com/office/drawing/2014/main" id="{E108844B-C593-BCDC-ECFE-3ACD5B37223D}"/>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Texto 3">
            <a:extLst>
              <a:ext uri="{FF2B5EF4-FFF2-40B4-BE49-F238E27FC236}">
                <a16:creationId xmlns:a16="http://schemas.microsoft.com/office/drawing/2014/main" id="{12C7107E-D111-BBFE-FFCD-18121C7CB256}"/>
              </a:ext>
            </a:extLst>
          </p:cNvPr>
          <p:cNvSpPr>
            <a:spLocks noGrp="1"/>
          </p:cNvSpPr>
          <p:nvPr>
            <p:ph type="body" sz="quarter" idx="13"/>
          </p:nvPr>
        </p:nvSpPr>
        <p:spPr>
          <a:xfrm>
            <a:off x="452438" y="76200"/>
            <a:ext cx="11287125" cy="227013"/>
          </a:xfrm>
        </p:spPr>
        <p:txBody>
          <a:bodyPr/>
          <a:lstStyle/>
          <a:p>
            <a:r>
              <a:rPr lang="pt-BR" dirty="0"/>
              <a:t>1. CONCEITOS | 2 | 3 | 4 | 5 | 6</a:t>
            </a:r>
          </a:p>
        </p:txBody>
      </p:sp>
      <p:sp>
        <p:nvSpPr>
          <p:cNvPr id="11" name="CaixaDeTexto 10">
            <a:extLst>
              <a:ext uri="{FF2B5EF4-FFF2-40B4-BE49-F238E27FC236}">
                <a16:creationId xmlns:a16="http://schemas.microsoft.com/office/drawing/2014/main" id="{496C1218-2C59-61F4-79B8-7050F70D53D1}"/>
              </a:ext>
            </a:extLst>
          </p:cNvPr>
          <p:cNvSpPr txBox="1"/>
          <p:nvPr/>
        </p:nvSpPr>
        <p:spPr>
          <a:xfrm>
            <a:off x="452438" y="1833517"/>
            <a:ext cx="3725115" cy="338554"/>
          </a:xfrm>
          <a:prstGeom prst="rect">
            <a:avLst/>
          </a:prstGeom>
          <a:noFill/>
        </p:spPr>
        <p:txBody>
          <a:bodyPr wrap="square" rtlCol="0">
            <a:spAutoFit/>
          </a:bodyPr>
          <a:lstStyle/>
          <a:p>
            <a:pPr algn="ctr"/>
            <a:r>
              <a:rPr lang="pt-BR" sz="1600" spc="300" dirty="0">
                <a:solidFill>
                  <a:schemeClr val="accent3"/>
                </a:solidFill>
                <a:latin typeface="Montserrat Black" pitchFamily="2" charset="0"/>
              </a:rPr>
              <a:t>CBP</a:t>
            </a:r>
          </a:p>
        </p:txBody>
      </p:sp>
      <p:sp>
        <p:nvSpPr>
          <p:cNvPr id="3" name="Content Placeholder 2">
            <a:extLst>
              <a:ext uri="{FF2B5EF4-FFF2-40B4-BE49-F238E27FC236}">
                <a16:creationId xmlns:a16="http://schemas.microsoft.com/office/drawing/2014/main" id="{20F42869-C65D-2E44-92FB-8860A8E340ED}"/>
              </a:ext>
            </a:extLst>
          </p:cNvPr>
          <p:cNvSpPr>
            <a:spLocks noGrp="1"/>
          </p:cNvSpPr>
          <p:nvPr>
            <p:ph idx="1"/>
          </p:nvPr>
        </p:nvSpPr>
        <p:spPr>
          <a:xfrm>
            <a:off x="452438" y="2245188"/>
            <a:ext cx="3725115" cy="2976561"/>
          </a:xfrm>
        </p:spPr>
        <p:txBody>
          <a:bodyPr>
            <a:normAutofit/>
          </a:bodyPr>
          <a:lstStyle/>
          <a:p>
            <a:pPr marL="0" indent="0">
              <a:buNone/>
            </a:pPr>
            <a:r>
              <a:rPr lang="pt-BR" sz="2000" dirty="0">
                <a:sym typeface="Wingdings" panose="05000000000000000000" pitchFamily="2" charset="2"/>
              </a:rPr>
              <a:t>Doença autoimune rara, mais comum em mulheres acima de 40 anos</a:t>
            </a:r>
          </a:p>
        </p:txBody>
      </p:sp>
      <p:sp>
        <p:nvSpPr>
          <p:cNvPr id="4" name="Content Placeholder 2">
            <a:extLst>
              <a:ext uri="{FF2B5EF4-FFF2-40B4-BE49-F238E27FC236}">
                <a16:creationId xmlns:a16="http://schemas.microsoft.com/office/drawing/2014/main" id="{F743EDAA-3225-5DC7-9476-25E94C20B47A}"/>
              </a:ext>
            </a:extLst>
          </p:cNvPr>
          <p:cNvSpPr txBox="1">
            <a:spLocks/>
          </p:cNvSpPr>
          <p:nvPr/>
        </p:nvSpPr>
        <p:spPr>
          <a:xfrm>
            <a:off x="5020235" y="3200402"/>
            <a:ext cx="5253318" cy="2976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a:sym typeface="Wingdings" panose="05000000000000000000" pitchFamily="2" charset="2"/>
              </a:rPr>
              <a:t>Doença de etiopatogênese desconhecida mais comum em homens entre 30 e 40 anos</a:t>
            </a:r>
          </a:p>
        </p:txBody>
      </p:sp>
      <p:sp>
        <p:nvSpPr>
          <p:cNvPr id="5" name="CaixaDeTexto 4">
            <a:extLst>
              <a:ext uri="{FF2B5EF4-FFF2-40B4-BE49-F238E27FC236}">
                <a16:creationId xmlns:a16="http://schemas.microsoft.com/office/drawing/2014/main" id="{B4ECF5B6-D73C-3161-42D2-83641C310084}"/>
              </a:ext>
            </a:extLst>
          </p:cNvPr>
          <p:cNvSpPr txBox="1"/>
          <p:nvPr/>
        </p:nvSpPr>
        <p:spPr>
          <a:xfrm>
            <a:off x="5020233" y="2380364"/>
            <a:ext cx="5253319" cy="646331"/>
          </a:xfrm>
          <a:prstGeom prst="rect">
            <a:avLst/>
          </a:prstGeom>
          <a:noFill/>
        </p:spPr>
        <p:txBody>
          <a:bodyPr wrap="square" rtlCol="0">
            <a:spAutoFit/>
          </a:bodyPr>
          <a:lstStyle/>
          <a:p>
            <a:pPr algn="ctr"/>
            <a:r>
              <a:rPr lang="pt-BR" sz="3600" spc="300" dirty="0">
                <a:solidFill>
                  <a:schemeClr val="accent2"/>
                </a:solidFill>
                <a:latin typeface="Montserrat Black" pitchFamily="2" charset="0"/>
              </a:rPr>
              <a:t>CEP</a:t>
            </a:r>
          </a:p>
        </p:txBody>
      </p:sp>
      <p:pic>
        <p:nvPicPr>
          <p:cNvPr id="12" name="Picture 4">
            <a:extLst>
              <a:ext uri="{FF2B5EF4-FFF2-40B4-BE49-F238E27FC236}">
                <a16:creationId xmlns:a16="http://schemas.microsoft.com/office/drawing/2014/main" id="{DCD87DCA-043D-C288-3E23-E13F062D8115}"/>
              </a:ext>
            </a:extLst>
          </p:cNvPr>
          <p:cNvPicPr>
            <a:picLocks noChangeAspect="1"/>
          </p:cNvPicPr>
          <p:nvPr/>
        </p:nvPicPr>
        <p:blipFill rotWithShape="1">
          <a:blip r:embed="rId2"/>
          <a:srcRect l="14011" t="618" r="20112" b="76"/>
          <a:stretch/>
        </p:blipFill>
        <p:spPr>
          <a:xfrm>
            <a:off x="1186863" y="3879263"/>
            <a:ext cx="2248490" cy="2220236"/>
          </a:xfrm>
          <a:prstGeom prst="ellipse">
            <a:avLst/>
          </a:prstGeom>
          <a:effectLst>
            <a:innerShdw blurRad="342900">
              <a:prstClr val="black">
                <a:alpha val="62000"/>
              </a:prstClr>
            </a:innerShdw>
          </a:effectLst>
        </p:spPr>
      </p:pic>
    </p:spTree>
    <p:extLst>
      <p:ext uri="{BB962C8B-B14F-4D97-AF65-F5344CB8AC3E}">
        <p14:creationId xmlns:p14="http://schemas.microsoft.com/office/powerpoint/2010/main" val="18410269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D8A3F-A1D4-2FC6-04FD-3F68407B80F9}"/>
              </a:ext>
            </a:extLst>
          </p:cNvPr>
          <p:cNvSpPr>
            <a:spLocks noGrp="1"/>
          </p:cNvSpPr>
          <p:nvPr>
            <p:ph type="title"/>
          </p:nvPr>
        </p:nvSpPr>
        <p:spPr/>
        <p:txBody>
          <a:bodyPr>
            <a:normAutofit/>
          </a:bodyPr>
          <a:lstStyle/>
          <a:p>
            <a:r>
              <a:rPr lang="pt-BR" sz="3600" dirty="0"/>
              <a:t>LIMITAÇÕES</a:t>
            </a:r>
          </a:p>
        </p:txBody>
      </p:sp>
      <p:sp>
        <p:nvSpPr>
          <p:cNvPr id="2" name="TextBox 3">
            <a:extLst>
              <a:ext uri="{FF2B5EF4-FFF2-40B4-BE49-F238E27FC236}">
                <a16:creationId xmlns:a16="http://schemas.microsoft.com/office/drawing/2014/main" id="{EA3D8765-6FFE-C5BB-6284-F9824CB3E990}"/>
              </a:ext>
            </a:extLst>
          </p:cNvPr>
          <p:cNvSpPr txBox="1"/>
          <p:nvPr/>
        </p:nvSpPr>
        <p:spPr>
          <a:xfrm>
            <a:off x="180975" y="6492875"/>
            <a:ext cx="11830050" cy="646331"/>
          </a:xfrm>
          <a:prstGeom prst="rect">
            <a:avLst/>
          </a:prstGeom>
          <a:noFill/>
        </p:spPr>
        <p:txBody>
          <a:bodyPr wrap="square" rtlCol="0">
            <a:spAutoFit/>
          </a:bodyPr>
          <a:lstStyle/>
          <a:p>
            <a:pPr algn="ctr"/>
            <a:r>
              <a:rPr lang="fr-FR" sz="1200" dirty="0">
                <a:solidFill>
                  <a:schemeClr val="bg2">
                    <a:lumMod val="50000"/>
                  </a:schemeClr>
                </a:solidFill>
              </a:rPr>
              <a:t>Anthony W.H. Chan et al. (2014); Guilherme G. L. Cançado et al. (2022); Mateus J. Nardelli et al. (2021)</a:t>
            </a:r>
          </a:p>
          <a:p>
            <a:pPr algn="ctr"/>
            <a:endParaRPr lang="fr-FR" sz="1200" dirty="0">
              <a:solidFill>
                <a:schemeClr val="bg2">
                  <a:lumMod val="50000"/>
                </a:schemeClr>
              </a:solidFill>
            </a:endParaRPr>
          </a:p>
          <a:p>
            <a:pPr algn="ctr"/>
            <a:r>
              <a:rPr lang="fr-FR" sz="1200" dirty="0">
                <a:solidFill>
                  <a:schemeClr val="bg2">
                    <a:lumMod val="50000"/>
                  </a:schemeClr>
                </a:solidFill>
              </a:rPr>
              <a:t> </a:t>
            </a:r>
          </a:p>
        </p:txBody>
      </p:sp>
      <p:cxnSp>
        <p:nvCxnSpPr>
          <p:cNvPr id="5" name="Conector reto 4">
            <a:extLst>
              <a:ext uri="{FF2B5EF4-FFF2-40B4-BE49-F238E27FC236}">
                <a16:creationId xmlns:a16="http://schemas.microsoft.com/office/drawing/2014/main" id="{ED8044DA-6DA7-7C49-FEB0-183E47ACABAA}"/>
              </a:ext>
            </a:extLst>
          </p:cNvPr>
          <p:cNvCxnSpPr/>
          <p:nvPr/>
        </p:nvCxnSpPr>
        <p:spPr>
          <a:xfrm>
            <a:off x="452927" y="644525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Agrupar 42">
            <a:extLst>
              <a:ext uri="{FF2B5EF4-FFF2-40B4-BE49-F238E27FC236}">
                <a16:creationId xmlns:a16="http://schemas.microsoft.com/office/drawing/2014/main" id="{AB46B188-BDDC-620D-8ACD-3207D9222A10}"/>
              </a:ext>
            </a:extLst>
          </p:cNvPr>
          <p:cNvGrpSpPr/>
          <p:nvPr/>
        </p:nvGrpSpPr>
        <p:grpSpPr>
          <a:xfrm>
            <a:off x="401010" y="1521324"/>
            <a:ext cx="10580668" cy="1259667"/>
            <a:chOff x="401010" y="1521324"/>
            <a:chExt cx="10580668" cy="1259667"/>
          </a:xfrm>
        </p:grpSpPr>
        <p:sp>
          <p:nvSpPr>
            <p:cNvPr id="11" name="Retângulo: Cantos Arredondados 10">
              <a:extLst>
                <a:ext uri="{FF2B5EF4-FFF2-40B4-BE49-F238E27FC236}">
                  <a16:creationId xmlns:a16="http://schemas.microsoft.com/office/drawing/2014/main" id="{41336849-A792-4076-6786-34D5CEEAF0D2}"/>
                </a:ext>
              </a:extLst>
            </p:cNvPr>
            <p:cNvSpPr/>
            <p:nvPr/>
          </p:nvSpPr>
          <p:spPr>
            <a:xfrm>
              <a:off x="1005694" y="1740690"/>
              <a:ext cx="9975984" cy="871234"/>
            </a:xfrm>
            <a:prstGeom prst="roundRect">
              <a:avLst>
                <a:gd name="adj" fmla="val 50000"/>
              </a:avLst>
            </a:pr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400" kern="1200" dirty="0">
                  <a:solidFill>
                    <a:schemeClr val="tx2"/>
                  </a:solidFill>
                </a:rPr>
                <a:t>Dificuldade operacional de acesso às biópsias hepáticas</a:t>
              </a:r>
            </a:p>
          </p:txBody>
        </p:sp>
        <p:sp>
          <p:nvSpPr>
            <p:cNvPr id="25" name="CaixaDeTexto 24">
              <a:extLst>
                <a:ext uri="{FF2B5EF4-FFF2-40B4-BE49-F238E27FC236}">
                  <a16:creationId xmlns:a16="http://schemas.microsoft.com/office/drawing/2014/main" id="{ACC39C43-4497-A3F5-0490-89BBD264D748}"/>
                </a:ext>
              </a:extLst>
            </p:cNvPr>
            <p:cNvSpPr txBox="1"/>
            <p:nvPr/>
          </p:nvSpPr>
          <p:spPr>
            <a:xfrm>
              <a:off x="1610378" y="1521324"/>
              <a:ext cx="2909771" cy="400110"/>
            </a:xfrm>
            <a:prstGeom prst="rect">
              <a:avLst/>
            </a:prstGeom>
            <a:noFill/>
          </p:spPr>
          <p:txBody>
            <a:bodyPr wrap="none" rtlCol="0">
              <a:spAutoFit/>
            </a:bodyPr>
            <a:lstStyle/>
            <a:p>
              <a:r>
                <a:rPr lang="pt-BR" sz="2000" kern="1200" dirty="0">
                  <a:solidFill>
                    <a:schemeClr val="accent1">
                      <a:lumMod val="75000"/>
                    </a:schemeClr>
                  </a:solidFill>
                </a:rPr>
                <a:t>AMOSTRA PEQUENA</a:t>
              </a:r>
            </a:p>
          </p:txBody>
        </p:sp>
        <p:grpSp>
          <p:nvGrpSpPr>
            <p:cNvPr id="42" name="Agrupar 41">
              <a:extLst>
                <a:ext uri="{FF2B5EF4-FFF2-40B4-BE49-F238E27FC236}">
                  <a16:creationId xmlns:a16="http://schemas.microsoft.com/office/drawing/2014/main" id="{EC00988F-94A2-E3C0-F0DC-E296022E3839}"/>
                </a:ext>
              </a:extLst>
            </p:cNvPr>
            <p:cNvGrpSpPr/>
            <p:nvPr/>
          </p:nvGrpSpPr>
          <p:grpSpPr>
            <a:xfrm>
              <a:off x="401010" y="1571623"/>
              <a:ext cx="1209368" cy="1209368"/>
              <a:chOff x="401010" y="1571623"/>
              <a:chExt cx="1209368" cy="1209368"/>
            </a:xfrm>
          </p:grpSpPr>
          <p:sp>
            <p:nvSpPr>
              <p:cNvPr id="30" name="Elipse 29">
                <a:extLst>
                  <a:ext uri="{FF2B5EF4-FFF2-40B4-BE49-F238E27FC236}">
                    <a16:creationId xmlns:a16="http://schemas.microsoft.com/office/drawing/2014/main" id="{C5CD7914-9D11-A997-FB41-DB9B1AC6FF05}"/>
                  </a:ext>
                </a:extLst>
              </p:cNvPr>
              <p:cNvSpPr/>
              <p:nvPr/>
            </p:nvSpPr>
            <p:spPr>
              <a:xfrm>
                <a:off x="401010" y="1571623"/>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5" name="Gráfico 34">
                <a:extLst>
                  <a:ext uri="{FF2B5EF4-FFF2-40B4-BE49-F238E27FC236}">
                    <a16:creationId xmlns:a16="http://schemas.microsoft.com/office/drawing/2014/main" id="{06B134EB-93F8-D82C-363E-087C72DABE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010" y="1788118"/>
                <a:ext cx="773368" cy="773364"/>
              </a:xfrm>
              <a:prstGeom prst="rect">
                <a:avLst/>
              </a:prstGeom>
            </p:spPr>
          </p:pic>
        </p:grpSp>
      </p:grpSp>
      <p:grpSp>
        <p:nvGrpSpPr>
          <p:cNvPr id="44" name="Agrupar 43">
            <a:extLst>
              <a:ext uri="{FF2B5EF4-FFF2-40B4-BE49-F238E27FC236}">
                <a16:creationId xmlns:a16="http://schemas.microsoft.com/office/drawing/2014/main" id="{F377549D-7913-F233-DAA1-6E46ACB22559}"/>
              </a:ext>
            </a:extLst>
          </p:cNvPr>
          <p:cNvGrpSpPr/>
          <p:nvPr/>
        </p:nvGrpSpPr>
        <p:grpSpPr>
          <a:xfrm>
            <a:off x="1610378" y="3164683"/>
            <a:ext cx="10128695" cy="1209368"/>
            <a:chOff x="1610378" y="3164683"/>
            <a:chExt cx="10128695" cy="1209368"/>
          </a:xfrm>
        </p:grpSpPr>
        <p:sp>
          <p:nvSpPr>
            <p:cNvPr id="15" name="Retângulo: Cantos Arredondados 14">
              <a:extLst>
                <a:ext uri="{FF2B5EF4-FFF2-40B4-BE49-F238E27FC236}">
                  <a16:creationId xmlns:a16="http://schemas.microsoft.com/office/drawing/2014/main" id="{8248008E-FED4-7F0E-812A-F2C947616E70}"/>
                </a:ext>
              </a:extLst>
            </p:cNvPr>
            <p:cNvSpPr/>
            <p:nvPr/>
          </p:nvSpPr>
          <p:spPr>
            <a:xfrm>
              <a:off x="1610378" y="3390924"/>
              <a:ext cx="9448148" cy="756886"/>
            </a:xfrm>
            <a:prstGeom prst="roundRect">
              <a:avLst>
                <a:gd name="adj" fmla="val 50000"/>
              </a:avLst>
            </a:pr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000" kern="1200" dirty="0">
                  <a:solidFill>
                    <a:schemeClr val="tx2"/>
                  </a:solidFill>
                </a:rPr>
                <a:t>Correlação com eventos associados à cirrose e escores clínicos </a:t>
              </a:r>
            </a:p>
          </p:txBody>
        </p:sp>
        <p:sp>
          <p:nvSpPr>
            <p:cNvPr id="26" name="CaixaDeTexto 25">
              <a:extLst>
                <a:ext uri="{FF2B5EF4-FFF2-40B4-BE49-F238E27FC236}">
                  <a16:creationId xmlns:a16="http://schemas.microsoft.com/office/drawing/2014/main" id="{A6F846BA-A7F9-EA4C-2B52-AE8A2615B4D4}"/>
                </a:ext>
              </a:extLst>
            </p:cNvPr>
            <p:cNvSpPr txBox="1"/>
            <p:nvPr/>
          </p:nvSpPr>
          <p:spPr>
            <a:xfrm>
              <a:off x="3156191" y="3174034"/>
              <a:ext cx="7425431" cy="400110"/>
            </a:xfrm>
            <a:prstGeom prst="rect">
              <a:avLst/>
            </a:prstGeom>
            <a:noFill/>
          </p:spPr>
          <p:txBody>
            <a:bodyPr wrap="none" rtlCol="0">
              <a:spAutoFit/>
            </a:bodyPr>
            <a:lstStyle/>
            <a:p>
              <a:r>
                <a:rPr lang="pt-BR" sz="2000" kern="1200" dirty="0">
                  <a:solidFill>
                    <a:schemeClr val="accent1">
                      <a:lumMod val="75000"/>
                    </a:schemeClr>
                  </a:solidFill>
                </a:rPr>
                <a:t>NÃO AVALIAÇÃO DOS GRÂNULOS ORCEÍNA-POSITIVOS</a:t>
              </a:r>
            </a:p>
          </p:txBody>
        </p:sp>
        <p:grpSp>
          <p:nvGrpSpPr>
            <p:cNvPr id="41" name="Agrupar 40">
              <a:extLst>
                <a:ext uri="{FF2B5EF4-FFF2-40B4-BE49-F238E27FC236}">
                  <a16:creationId xmlns:a16="http://schemas.microsoft.com/office/drawing/2014/main" id="{CB20D357-65DA-43B3-FB71-664C325C495B}"/>
                </a:ext>
              </a:extLst>
            </p:cNvPr>
            <p:cNvGrpSpPr/>
            <p:nvPr/>
          </p:nvGrpSpPr>
          <p:grpSpPr>
            <a:xfrm>
              <a:off x="10529705" y="3164683"/>
              <a:ext cx="1209368" cy="1209368"/>
              <a:chOff x="10529705" y="3164683"/>
              <a:chExt cx="1209368" cy="1209368"/>
            </a:xfrm>
          </p:grpSpPr>
          <p:sp>
            <p:nvSpPr>
              <p:cNvPr id="32" name="Elipse 31">
                <a:extLst>
                  <a:ext uri="{FF2B5EF4-FFF2-40B4-BE49-F238E27FC236}">
                    <a16:creationId xmlns:a16="http://schemas.microsoft.com/office/drawing/2014/main" id="{D6A7DAAD-8A01-3278-0E25-8F35CAA58A03}"/>
                  </a:ext>
                </a:extLst>
              </p:cNvPr>
              <p:cNvSpPr/>
              <p:nvPr/>
            </p:nvSpPr>
            <p:spPr>
              <a:xfrm>
                <a:off x="10529705" y="3164683"/>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Gráfico 36">
                <a:extLst>
                  <a:ext uri="{FF2B5EF4-FFF2-40B4-BE49-F238E27FC236}">
                    <a16:creationId xmlns:a16="http://schemas.microsoft.com/office/drawing/2014/main" id="{365889F8-8A04-D4F3-ADB9-4A7DA9B48E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55945" y="3390925"/>
                <a:ext cx="756888" cy="756884"/>
              </a:xfrm>
              <a:prstGeom prst="rect">
                <a:avLst/>
              </a:prstGeom>
            </p:spPr>
          </p:pic>
        </p:grpSp>
      </p:grpSp>
      <p:sp>
        <p:nvSpPr>
          <p:cNvPr id="46" name="Retângulo 45">
            <a:extLst>
              <a:ext uri="{FF2B5EF4-FFF2-40B4-BE49-F238E27FC236}">
                <a16:creationId xmlns:a16="http://schemas.microsoft.com/office/drawing/2014/main" id="{562425AD-A084-350D-ED8B-93E304DC205F}"/>
              </a:ext>
            </a:extLst>
          </p:cNvPr>
          <p:cNvSpPr/>
          <p:nvPr/>
        </p:nvSpPr>
        <p:spPr>
          <a:xfrm>
            <a:off x="180976" y="4551505"/>
            <a:ext cx="11830050" cy="182736"/>
          </a:xfrm>
          <a:prstGeom prst="rect">
            <a:avLst/>
          </a:prstGeom>
          <a:solidFill>
            <a:schemeClr val="bg2">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5" name="Agrupar 44">
            <a:extLst>
              <a:ext uri="{FF2B5EF4-FFF2-40B4-BE49-F238E27FC236}">
                <a16:creationId xmlns:a16="http://schemas.microsoft.com/office/drawing/2014/main" id="{730043FB-9AC7-B679-9D5E-3C3EE5CE0491}"/>
              </a:ext>
            </a:extLst>
          </p:cNvPr>
          <p:cNvGrpSpPr/>
          <p:nvPr/>
        </p:nvGrpSpPr>
        <p:grpSpPr>
          <a:xfrm>
            <a:off x="390430" y="4771014"/>
            <a:ext cx="10520862" cy="1209368"/>
            <a:chOff x="390430" y="4771014"/>
            <a:chExt cx="10520862" cy="1209368"/>
          </a:xfrm>
        </p:grpSpPr>
        <p:sp>
          <p:nvSpPr>
            <p:cNvPr id="19" name="Retângulo: Cantos Arredondados 18">
              <a:extLst>
                <a:ext uri="{FF2B5EF4-FFF2-40B4-BE49-F238E27FC236}">
                  <a16:creationId xmlns:a16="http://schemas.microsoft.com/office/drawing/2014/main" id="{291A0BFF-03C1-38C6-6E9E-482F82B5C5F3}"/>
                </a:ext>
              </a:extLst>
            </p:cNvPr>
            <p:cNvSpPr/>
            <p:nvPr/>
          </p:nvSpPr>
          <p:spPr>
            <a:xfrm>
              <a:off x="995114" y="4987508"/>
              <a:ext cx="9916178" cy="776380"/>
            </a:xfrm>
            <a:prstGeom prst="roundRect">
              <a:avLst>
                <a:gd name="adj" fmla="val 50000"/>
              </a:avLst>
            </a:pr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400" kern="1200" dirty="0">
                  <a:solidFill>
                    <a:schemeClr val="tx2"/>
                  </a:solidFill>
                </a:rPr>
                <a:t>Particularidades da população brasileira miscigenada</a:t>
              </a:r>
            </a:p>
          </p:txBody>
        </p:sp>
        <p:sp>
          <p:nvSpPr>
            <p:cNvPr id="27" name="CaixaDeTexto 26">
              <a:extLst>
                <a:ext uri="{FF2B5EF4-FFF2-40B4-BE49-F238E27FC236}">
                  <a16:creationId xmlns:a16="http://schemas.microsoft.com/office/drawing/2014/main" id="{DD023C63-4198-1C2C-9A91-F0AEC14A91B8}"/>
                </a:ext>
              </a:extLst>
            </p:cNvPr>
            <p:cNvSpPr txBox="1"/>
            <p:nvPr/>
          </p:nvSpPr>
          <p:spPr>
            <a:xfrm>
              <a:off x="1610378" y="4777691"/>
              <a:ext cx="8185254" cy="400110"/>
            </a:xfrm>
            <a:prstGeom prst="rect">
              <a:avLst/>
            </a:prstGeom>
            <a:noFill/>
          </p:spPr>
          <p:txBody>
            <a:bodyPr wrap="none" rtlCol="0">
              <a:spAutoFit/>
            </a:bodyPr>
            <a:lstStyle/>
            <a:p>
              <a:r>
                <a:rPr lang="pt-BR" sz="2000" kern="1200" dirty="0">
                  <a:solidFill>
                    <a:schemeClr val="accent1">
                      <a:lumMod val="75000"/>
                    </a:schemeClr>
                  </a:solidFill>
                </a:rPr>
                <a:t>DIFERENÇAS CLÍNICO-EPIDEMIOLÓGICAS DESSAS DOENÇAS</a:t>
              </a:r>
            </a:p>
          </p:txBody>
        </p:sp>
        <p:grpSp>
          <p:nvGrpSpPr>
            <p:cNvPr id="40" name="Agrupar 39">
              <a:extLst>
                <a:ext uri="{FF2B5EF4-FFF2-40B4-BE49-F238E27FC236}">
                  <a16:creationId xmlns:a16="http://schemas.microsoft.com/office/drawing/2014/main" id="{0F7694AB-65CD-063A-A03D-83C38DEF2D77}"/>
                </a:ext>
              </a:extLst>
            </p:cNvPr>
            <p:cNvGrpSpPr/>
            <p:nvPr/>
          </p:nvGrpSpPr>
          <p:grpSpPr>
            <a:xfrm>
              <a:off x="390430" y="4771014"/>
              <a:ext cx="1209368" cy="1209368"/>
              <a:chOff x="390430" y="4771014"/>
              <a:chExt cx="1209368" cy="1209368"/>
            </a:xfrm>
          </p:grpSpPr>
          <p:sp>
            <p:nvSpPr>
              <p:cNvPr id="33" name="Elipse 32">
                <a:extLst>
                  <a:ext uri="{FF2B5EF4-FFF2-40B4-BE49-F238E27FC236}">
                    <a16:creationId xmlns:a16="http://schemas.microsoft.com/office/drawing/2014/main" id="{407891AF-B5E8-A424-DBF5-C317743A863F}"/>
                  </a:ext>
                </a:extLst>
              </p:cNvPr>
              <p:cNvSpPr/>
              <p:nvPr/>
            </p:nvSpPr>
            <p:spPr>
              <a:xfrm>
                <a:off x="390430" y="4771014"/>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9" name="Gráfico 38">
                <a:extLst>
                  <a:ext uri="{FF2B5EF4-FFF2-40B4-BE49-F238E27FC236}">
                    <a16:creationId xmlns:a16="http://schemas.microsoft.com/office/drawing/2014/main" id="{38024FFE-C9DE-87B7-D92D-2D39EA68CE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009" y="5109637"/>
                <a:ext cx="773370" cy="552404"/>
              </a:xfrm>
              <a:prstGeom prst="rect">
                <a:avLst/>
              </a:prstGeom>
            </p:spPr>
          </p:pic>
        </p:grpSp>
      </p:grpSp>
      <p:sp>
        <p:nvSpPr>
          <p:cNvPr id="47" name="Espaço Reservado para Texto 3">
            <a:extLst>
              <a:ext uri="{FF2B5EF4-FFF2-40B4-BE49-F238E27FC236}">
                <a16:creationId xmlns:a16="http://schemas.microsoft.com/office/drawing/2014/main" id="{336EF049-9BB6-AB0C-9491-F48C541EEF0E}"/>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Tree>
    <p:extLst>
      <p:ext uri="{BB962C8B-B14F-4D97-AF65-F5344CB8AC3E}">
        <p14:creationId xmlns:p14="http://schemas.microsoft.com/office/powerpoint/2010/main" val="22417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right)">
                                      <p:cBhvr>
                                        <p:cTn id="12" dur="25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vre: Forma 20">
            <a:extLst>
              <a:ext uri="{FF2B5EF4-FFF2-40B4-BE49-F238E27FC236}">
                <a16:creationId xmlns:a16="http://schemas.microsoft.com/office/drawing/2014/main" id="{176C672A-A1C6-AF61-0DA8-393AD3718E72}"/>
              </a:ext>
            </a:extLst>
          </p:cNvPr>
          <p:cNvSpPr/>
          <p:nvPr/>
        </p:nvSpPr>
        <p:spPr>
          <a:xfrm>
            <a:off x="7972358" y="4383874"/>
            <a:ext cx="2839594" cy="854772"/>
          </a:xfrm>
          <a:custGeom>
            <a:avLst/>
            <a:gdLst>
              <a:gd name="connsiteX0" fmla="*/ 0 w 2839594"/>
              <a:gd name="connsiteY0" fmla="*/ 0 h 677691"/>
              <a:gd name="connsiteX1" fmla="*/ 2839594 w 2839594"/>
              <a:gd name="connsiteY1" fmla="*/ 0 h 677691"/>
              <a:gd name="connsiteX2" fmla="*/ 2839594 w 2839594"/>
              <a:gd name="connsiteY2" fmla="*/ 677691 h 677691"/>
              <a:gd name="connsiteX3" fmla="*/ 0 w 2839594"/>
              <a:gd name="connsiteY3" fmla="*/ 677691 h 677691"/>
              <a:gd name="connsiteX4" fmla="*/ 0 w 2839594"/>
              <a:gd name="connsiteY4" fmla="*/ 0 h 677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594" h="677691">
                <a:moveTo>
                  <a:pt x="0" y="0"/>
                </a:moveTo>
                <a:lnTo>
                  <a:pt x="2839594" y="0"/>
                </a:lnTo>
                <a:lnTo>
                  <a:pt x="2839594" y="677691"/>
                </a:lnTo>
                <a:lnTo>
                  <a:pt x="0" y="677691"/>
                </a:lnTo>
                <a:lnTo>
                  <a:pt x="0" y="0"/>
                </a:lnTo>
                <a:close/>
              </a:path>
            </a:pathLst>
          </a:custGeom>
          <a:solidFill>
            <a:schemeClr val="bg2">
              <a:lumMod val="2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bg2"/>
                </a:solidFill>
              </a:rPr>
              <a:t>Mas associada ao estágio histológico de Ludwig </a:t>
            </a:r>
          </a:p>
        </p:txBody>
      </p:sp>
      <p:sp>
        <p:nvSpPr>
          <p:cNvPr id="23" name="Forma Livre: Forma 22">
            <a:extLst>
              <a:ext uri="{FF2B5EF4-FFF2-40B4-BE49-F238E27FC236}">
                <a16:creationId xmlns:a16="http://schemas.microsoft.com/office/drawing/2014/main" id="{A088DAD3-5B4F-960A-E5F9-A38A66135CBD}"/>
              </a:ext>
            </a:extLst>
          </p:cNvPr>
          <p:cNvSpPr/>
          <p:nvPr/>
        </p:nvSpPr>
        <p:spPr>
          <a:xfrm>
            <a:off x="1392379" y="5317320"/>
            <a:ext cx="6580046" cy="857211"/>
          </a:xfrm>
          <a:custGeom>
            <a:avLst/>
            <a:gdLst>
              <a:gd name="connsiteX0" fmla="*/ 0 w 2839594"/>
              <a:gd name="connsiteY0" fmla="*/ 0 h 677691"/>
              <a:gd name="connsiteX1" fmla="*/ 2839594 w 2839594"/>
              <a:gd name="connsiteY1" fmla="*/ 0 h 677691"/>
              <a:gd name="connsiteX2" fmla="*/ 2839594 w 2839594"/>
              <a:gd name="connsiteY2" fmla="*/ 677691 h 677691"/>
              <a:gd name="connsiteX3" fmla="*/ 0 w 2839594"/>
              <a:gd name="connsiteY3" fmla="*/ 677691 h 677691"/>
              <a:gd name="connsiteX4" fmla="*/ 0 w 2839594"/>
              <a:gd name="connsiteY4" fmla="*/ 0 h 677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594" h="677691">
                <a:moveTo>
                  <a:pt x="0" y="0"/>
                </a:moveTo>
                <a:lnTo>
                  <a:pt x="2839594" y="0"/>
                </a:lnTo>
                <a:lnTo>
                  <a:pt x="2839594" y="677691"/>
                </a:lnTo>
                <a:lnTo>
                  <a:pt x="0" y="677691"/>
                </a:lnTo>
                <a:lnTo>
                  <a:pt x="0" y="0"/>
                </a:lnTo>
                <a:close/>
              </a:path>
            </a:pathLst>
          </a:custGeom>
          <a:solidFill>
            <a:schemeClr val="bg2">
              <a:lumMod val="1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kern="1200" dirty="0">
                <a:solidFill>
                  <a:schemeClr val="bg2"/>
                </a:solidFill>
              </a:rPr>
              <a:t>Menor preponderância de homens na CEP e sobrevida não relacionada ao sexo</a:t>
            </a:r>
          </a:p>
        </p:txBody>
      </p:sp>
      <p:sp>
        <p:nvSpPr>
          <p:cNvPr id="3" name="Title 2">
            <a:extLst>
              <a:ext uri="{FF2B5EF4-FFF2-40B4-BE49-F238E27FC236}">
                <a16:creationId xmlns:a16="http://schemas.microsoft.com/office/drawing/2014/main" id="{415D8A3F-A1D4-2FC6-04FD-3F68407B80F9}"/>
              </a:ext>
            </a:extLst>
          </p:cNvPr>
          <p:cNvSpPr>
            <a:spLocks noGrp="1"/>
          </p:cNvSpPr>
          <p:nvPr>
            <p:ph type="title"/>
          </p:nvPr>
        </p:nvSpPr>
        <p:spPr/>
        <p:txBody>
          <a:bodyPr>
            <a:normAutofit/>
          </a:bodyPr>
          <a:lstStyle/>
          <a:p>
            <a:r>
              <a:rPr lang="pt-BR" sz="3600" dirty="0"/>
              <a:t>LIMITAÇÕES</a:t>
            </a:r>
          </a:p>
        </p:txBody>
      </p:sp>
      <p:sp>
        <p:nvSpPr>
          <p:cNvPr id="20" name="Forma Livre: Forma 19">
            <a:extLst>
              <a:ext uri="{FF2B5EF4-FFF2-40B4-BE49-F238E27FC236}">
                <a16:creationId xmlns:a16="http://schemas.microsoft.com/office/drawing/2014/main" id="{88590324-0989-5917-CB33-5E039D68CF70}"/>
              </a:ext>
            </a:extLst>
          </p:cNvPr>
          <p:cNvSpPr/>
          <p:nvPr/>
        </p:nvSpPr>
        <p:spPr>
          <a:xfrm>
            <a:off x="1392379" y="4296234"/>
            <a:ext cx="6580046" cy="1026082"/>
          </a:xfrm>
          <a:custGeom>
            <a:avLst/>
            <a:gdLst>
              <a:gd name="connsiteX0" fmla="*/ 0 w 2839594"/>
              <a:gd name="connsiteY0" fmla="*/ 0 h 677691"/>
              <a:gd name="connsiteX1" fmla="*/ 2839594 w 2839594"/>
              <a:gd name="connsiteY1" fmla="*/ 0 h 677691"/>
              <a:gd name="connsiteX2" fmla="*/ 2839594 w 2839594"/>
              <a:gd name="connsiteY2" fmla="*/ 677691 h 677691"/>
              <a:gd name="connsiteX3" fmla="*/ 0 w 2839594"/>
              <a:gd name="connsiteY3" fmla="*/ 677691 h 677691"/>
              <a:gd name="connsiteX4" fmla="*/ 0 w 2839594"/>
              <a:gd name="connsiteY4" fmla="*/ 0 h 677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594" h="677691">
                <a:moveTo>
                  <a:pt x="0" y="0"/>
                </a:moveTo>
                <a:lnTo>
                  <a:pt x="2839594" y="0"/>
                </a:lnTo>
                <a:lnTo>
                  <a:pt x="2839594" y="677691"/>
                </a:lnTo>
                <a:lnTo>
                  <a:pt x="0" y="677691"/>
                </a:lnTo>
                <a:lnTo>
                  <a:pt x="0" y="0"/>
                </a:lnTo>
                <a:close/>
              </a:path>
            </a:pathLst>
          </a:custGeom>
          <a:solidFill>
            <a:schemeClr val="bg2">
              <a:lumMod val="25000"/>
            </a:schemeClr>
          </a:solidFill>
          <a:effectLst>
            <a:outerShdw blurRad="50800" dist="38100" dir="5400000" algn="t"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kern="1200" dirty="0">
                <a:solidFill>
                  <a:schemeClr val="bg2"/>
                </a:solidFill>
              </a:rPr>
              <a:t>Menor resposta ao AUDC do que o esperado na CBP</a:t>
            </a:r>
          </a:p>
        </p:txBody>
      </p:sp>
      <p:sp>
        <p:nvSpPr>
          <p:cNvPr id="2" name="TextBox 3">
            <a:extLst>
              <a:ext uri="{FF2B5EF4-FFF2-40B4-BE49-F238E27FC236}">
                <a16:creationId xmlns:a16="http://schemas.microsoft.com/office/drawing/2014/main" id="{EA3D8765-6FFE-C5BB-6284-F9824CB3E990}"/>
              </a:ext>
            </a:extLst>
          </p:cNvPr>
          <p:cNvSpPr txBox="1"/>
          <p:nvPr/>
        </p:nvSpPr>
        <p:spPr>
          <a:xfrm>
            <a:off x="180975" y="6492875"/>
            <a:ext cx="11830050" cy="646331"/>
          </a:xfrm>
          <a:prstGeom prst="rect">
            <a:avLst/>
          </a:prstGeom>
          <a:noFill/>
        </p:spPr>
        <p:txBody>
          <a:bodyPr wrap="square" rtlCol="0">
            <a:spAutoFit/>
          </a:bodyPr>
          <a:lstStyle/>
          <a:p>
            <a:pPr algn="ctr"/>
            <a:r>
              <a:rPr lang="fr-FR" sz="1200" dirty="0">
                <a:solidFill>
                  <a:schemeClr val="bg2">
                    <a:lumMod val="50000"/>
                  </a:schemeClr>
                </a:solidFill>
              </a:rPr>
              <a:t>Anthony W.H. Chan et al. (2014); Guilherme G. L. Cançado et al. (2022); Mateus J. Nardelli et al. (2021)</a:t>
            </a:r>
          </a:p>
          <a:p>
            <a:pPr algn="ctr"/>
            <a:endParaRPr lang="fr-FR" sz="1200" dirty="0">
              <a:solidFill>
                <a:schemeClr val="bg2">
                  <a:lumMod val="50000"/>
                </a:schemeClr>
              </a:solidFill>
            </a:endParaRPr>
          </a:p>
          <a:p>
            <a:pPr algn="ctr"/>
            <a:r>
              <a:rPr lang="fr-FR" sz="1200" dirty="0">
                <a:solidFill>
                  <a:schemeClr val="bg2">
                    <a:lumMod val="50000"/>
                  </a:schemeClr>
                </a:solidFill>
              </a:rPr>
              <a:t> </a:t>
            </a:r>
          </a:p>
        </p:txBody>
      </p:sp>
      <p:cxnSp>
        <p:nvCxnSpPr>
          <p:cNvPr id="5" name="Conector reto 4">
            <a:extLst>
              <a:ext uri="{FF2B5EF4-FFF2-40B4-BE49-F238E27FC236}">
                <a16:creationId xmlns:a16="http://schemas.microsoft.com/office/drawing/2014/main" id="{ED8044DA-6DA7-7C49-FEB0-183E47ACABAA}"/>
              </a:ext>
            </a:extLst>
          </p:cNvPr>
          <p:cNvCxnSpPr/>
          <p:nvPr/>
        </p:nvCxnSpPr>
        <p:spPr>
          <a:xfrm>
            <a:off x="452927" y="6445250"/>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Agrupar 42">
            <a:extLst>
              <a:ext uri="{FF2B5EF4-FFF2-40B4-BE49-F238E27FC236}">
                <a16:creationId xmlns:a16="http://schemas.microsoft.com/office/drawing/2014/main" id="{AB46B188-BDDC-620D-8ACD-3207D9222A10}"/>
              </a:ext>
            </a:extLst>
          </p:cNvPr>
          <p:cNvGrpSpPr/>
          <p:nvPr/>
        </p:nvGrpSpPr>
        <p:grpSpPr>
          <a:xfrm>
            <a:off x="401011" y="1521324"/>
            <a:ext cx="8077164" cy="962233"/>
            <a:chOff x="401010" y="1521324"/>
            <a:chExt cx="10573886" cy="1259667"/>
          </a:xfrm>
        </p:grpSpPr>
        <p:sp>
          <p:nvSpPr>
            <p:cNvPr id="11" name="Retângulo: Cantos Arredondados 10">
              <a:extLst>
                <a:ext uri="{FF2B5EF4-FFF2-40B4-BE49-F238E27FC236}">
                  <a16:creationId xmlns:a16="http://schemas.microsoft.com/office/drawing/2014/main" id="{41336849-A792-4076-6786-34D5CEEAF0D2}"/>
                </a:ext>
              </a:extLst>
            </p:cNvPr>
            <p:cNvSpPr/>
            <p:nvPr/>
          </p:nvSpPr>
          <p:spPr>
            <a:xfrm>
              <a:off x="1005694" y="1740690"/>
              <a:ext cx="9969202" cy="871234"/>
            </a:xfrm>
            <a:prstGeom prst="roundRect">
              <a:avLst>
                <a:gd name="adj" fmla="val 50000"/>
              </a:avLst>
            </a:pr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kern="1200" dirty="0">
                  <a:solidFill>
                    <a:schemeClr val="tx2"/>
                  </a:solidFill>
                </a:rPr>
                <a:t>Dificuldade operacional de acesso às biópsias hepáticas</a:t>
              </a:r>
            </a:p>
          </p:txBody>
        </p:sp>
        <p:sp>
          <p:nvSpPr>
            <p:cNvPr id="25" name="CaixaDeTexto 24">
              <a:extLst>
                <a:ext uri="{FF2B5EF4-FFF2-40B4-BE49-F238E27FC236}">
                  <a16:creationId xmlns:a16="http://schemas.microsoft.com/office/drawing/2014/main" id="{ACC39C43-4497-A3F5-0490-89BBD264D748}"/>
                </a:ext>
              </a:extLst>
            </p:cNvPr>
            <p:cNvSpPr txBox="1"/>
            <p:nvPr/>
          </p:nvSpPr>
          <p:spPr>
            <a:xfrm>
              <a:off x="1610378" y="1521324"/>
              <a:ext cx="3095715" cy="443204"/>
            </a:xfrm>
            <a:prstGeom prst="rect">
              <a:avLst/>
            </a:prstGeom>
            <a:noFill/>
          </p:spPr>
          <p:txBody>
            <a:bodyPr wrap="none" rtlCol="0">
              <a:spAutoFit/>
            </a:bodyPr>
            <a:lstStyle/>
            <a:p>
              <a:r>
                <a:rPr lang="pt-BR" sz="1600" kern="1200" dirty="0">
                  <a:solidFill>
                    <a:schemeClr val="accent1">
                      <a:lumMod val="75000"/>
                    </a:schemeClr>
                  </a:solidFill>
                </a:rPr>
                <a:t>AMOSTRA PEQUENA</a:t>
              </a:r>
            </a:p>
          </p:txBody>
        </p:sp>
        <p:grpSp>
          <p:nvGrpSpPr>
            <p:cNvPr id="42" name="Agrupar 41">
              <a:extLst>
                <a:ext uri="{FF2B5EF4-FFF2-40B4-BE49-F238E27FC236}">
                  <a16:creationId xmlns:a16="http://schemas.microsoft.com/office/drawing/2014/main" id="{EC00988F-94A2-E3C0-F0DC-E296022E3839}"/>
                </a:ext>
              </a:extLst>
            </p:cNvPr>
            <p:cNvGrpSpPr/>
            <p:nvPr/>
          </p:nvGrpSpPr>
          <p:grpSpPr>
            <a:xfrm>
              <a:off x="401010" y="1571623"/>
              <a:ext cx="1209368" cy="1209368"/>
              <a:chOff x="401010" y="1571623"/>
              <a:chExt cx="1209368" cy="1209368"/>
            </a:xfrm>
          </p:grpSpPr>
          <p:sp>
            <p:nvSpPr>
              <p:cNvPr id="30" name="Elipse 29">
                <a:extLst>
                  <a:ext uri="{FF2B5EF4-FFF2-40B4-BE49-F238E27FC236}">
                    <a16:creationId xmlns:a16="http://schemas.microsoft.com/office/drawing/2014/main" id="{C5CD7914-9D11-A997-FB41-DB9B1AC6FF05}"/>
                  </a:ext>
                </a:extLst>
              </p:cNvPr>
              <p:cNvSpPr/>
              <p:nvPr/>
            </p:nvSpPr>
            <p:spPr>
              <a:xfrm>
                <a:off x="401010" y="1571623"/>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400" dirty="0"/>
              </a:p>
            </p:txBody>
          </p:sp>
          <p:pic>
            <p:nvPicPr>
              <p:cNvPr id="35" name="Gráfico 34">
                <a:extLst>
                  <a:ext uri="{FF2B5EF4-FFF2-40B4-BE49-F238E27FC236}">
                    <a16:creationId xmlns:a16="http://schemas.microsoft.com/office/drawing/2014/main" id="{06B134EB-93F8-D82C-363E-087C72DABE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010" y="1788118"/>
                <a:ext cx="773368" cy="773364"/>
              </a:xfrm>
              <a:prstGeom prst="rect">
                <a:avLst/>
              </a:prstGeom>
            </p:spPr>
          </p:pic>
        </p:grpSp>
      </p:grpSp>
      <p:grpSp>
        <p:nvGrpSpPr>
          <p:cNvPr id="44" name="Agrupar 43">
            <a:extLst>
              <a:ext uri="{FF2B5EF4-FFF2-40B4-BE49-F238E27FC236}">
                <a16:creationId xmlns:a16="http://schemas.microsoft.com/office/drawing/2014/main" id="{F377549D-7913-F233-DAA1-6E46ACB22559}"/>
              </a:ext>
            </a:extLst>
          </p:cNvPr>
          <p:cNvGrpSpPr/>
          <p:nvPr/>
        </p:nvGrpSpPr>
        <p:grpSpPr>
          <a:xfrm>
            <a:off x="3631630" y="2471562"/>
            <a:ext cx="8107444" cy="968030"/>
            <a:chOff x="1610378" y="3164683"/>
            <a:chExt cx="10128695" cy="1209368"/>
          </a:xfrm>
        </p:grpSpPr>
        <p:sp>
          <p:nvSpPr>
            <p:cNvPr id="15" name="Retângulo: Cantos Arredondados 14">
              <a:extLst>
                <a:ext uri="{FF2B5EF4-FFF2-40B4-BE49-F238E27FC236}">
                  <a16:creationId xmlns:a16="http://schemas.microsoft.com/office/drawing/2014/main" id="{8248008E-FED4-7F0E-812A-F2C947616E70}"/>
                </a:ext>
              </a:extLst>
            </p:cNvPr>
            <p:cNvSpPr/>
            <p:nvPr/>
          </p:nvSpPr>
          <p:spPr>
            <a:xfrm>
              <a:off x="1610378" y="3390924"/>
              <a:ext cx="9448148" cy="756886"/>
            </a:xfrm>
            <a:prstGeom prst="roundRect">
              <a:avLst>
                <a:gd name="adj" fmla="val 50000"/>
              </a:avLst>
            </a:pr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1600" kern="1200" dirty="0">
                  <a:solidFill>
                    <a:schemeClr val="tx2"/>
                  </a:solidFill>
                </a:rPr>
                <a:t>Correlação com eventos associados à cirrose e escores clínicos </a:t>
              </a:r>
            </a:p>
          </p:txBody>
        </p:sp>
        <p:sp>
          <p:nvSpPr>
            <p:cNvPr id="26" name="CaixaDeTexto 25">
              <a:extLst>
                <a:ext uri="{FF2B5EF4-FFF2-40B4-BE49-F238E27FC236}">
                  <a16:creationId xmlns:a16="http://schemas.microsoft.com/office/drawing/2014/main" id="{A6F846BA-A7F9-EA4C-2B52-AE8A2615B4D4}"/>
                </a:ext>
              </a:extLst>
            </p:cNvPr>
            <p:cNvSpPr txBox="1"/>
            <p:nvPr/>
          </p:nvSpPr>
          <p:spPr>
            <a:xfrm>
              <a:off x="3156191" y="3174034"/>
              <a:ext cx="7754189" cy="438799"/>
            </a:xfrm>
            <a:prstGeom prst="rect">
              <a:avLst/>
            </a:prstGeom>
            <a:noFill/>
          </p:spPr>
          <p:txBody>
            <a:bodyPr wrap="none" rtlCol="0">
              <a:spAutoFit/>
            </a:bodyPr>
            <a:lstStyle/>
            <a:p>
              <a:r>
                <a:rPr lang="pt-BR" sz="1600" kern="1200" dirty="0">
                  <a:solidFill>
                    <a:schemeClr val="accent1">
                      <a:lumMod val="75000"/>
                    </a:schemeClr>
                  </a:solidFill>
                </a:rPr>
                <a:t>NÃO AVALIAÇÃO DOS GRÂNULOS ORCEÍNA-POSITIVOS</a:t>
              </a:r>
            </a:p>
          </p:txBody>
        </p:sp>
        <p:grpSp>
          <p:nvGrpSpPr>
            <p:cNvPr id="41" name="Agrupar 40">
              <a:extLst>
                <a:ext uri="{FF2B5EF4-FFF2-40B4-BE49-F238E27FC236}">
                  <a16:creationId xmlns:a16="http://schemas.microsoft.com/office/drawing/2014/main" id="{CB20D357-65DA-43B3-FB71-664C325C495B}"/>
                </a:ext>
              </a:extLst>
            </p:cNvPr>
            <p:cNvGrpSpPr/>
            <p:nvPr/>
          </p:nvGrpSpPr>
          <p:grpSpPr>
            <a:xfrm>
              <a:off x="10529705" y="3164683"/>
              <a:ext cx="1209368" cy="1209368"/>
              <a:chOff x="10529705" y="3164683"/>
              <a:chExt cx="1209368" cy="1209368"/>
            </a:xfrm>
          </p:grpSpPr>
          <p:sp>
            <p:nvSpPr>
              <p:cNvPr id="32" name="Elipse 31">
                <a:extLst>
                  <a:ext uri="{FF2B5EF4-FFF2-40B4-BE49-F238E27FC236}">
                    <a16:creationId xmlns:a16="http://schemas.microsoft.com/office/drawing/2014/main" id="{D6A7DAAD-8A01-3278-0E25-8F35CAA58A03}"/>
                  </a:ext>
                </a:extLst>
              </p:cNvPr>
              <p:cNvSpPr/>
              <p:nvPr/>
            </p:nvSpPr>
            <p:spPr>
              <a:xfrm>
                <a:off x="10529705" y="3164683"/>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400" dirty="0"/>
              </a:p>
            </p:txBody>
          </p:sp>
          <p:pic>
            <p:nvPicPr>
              <p:cNvPr id="37" name="Gráfico 36">
                <a:extLst>
                  <a:ext uri="{FF2B5EF4-FFF2-40B4-BE49-F238E27FC236}">
                    <a16:creationId xmlns:a16="http://schemas.microsoft.com/office/drawing/2014/main" id="{365889F8-8A04-D4F3-ADB9-4A7DA9B48E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55945" y="3390925"/>
                <a:ext cx="756888" cy="756884"/>
              </a:xfrm>
              <a:prstGeom prst="rect">
                <a:avLst/>
              </a:prstGeom>
            </p:spPr>
          </p:pic>
        </p:grpSp>
      </p:grpSp>
      <p:sp>
        <p:nvSpPr>
          <p:cNvPr id="46" name="Retângulo 45">
            <a:extLst>
              <a:ext uri="{FF2B5EF4-FFF2-40B4-BE49-F238E27FC236}">
                <a16:creationId xmlns:a16="http://schemas.microsoft.com/office/drawing/2014/main" id="{562425AD-A084-350D-ED8B-93E304DC205F}"/>
              </a:ext>
            </a:extLst>
          </p:cNvPr>
          <p:cNvSpPr/>
          <p:nvPr/>
        </p:nvSpPr>
        <p:spPr>
          <a:xfrm>
            <a:off x="180976" y="1323211"/>
            <a:ext cx="11620594" cy="2535865"/>
          </a:xfrm>
          <a:prstGeom prst="rect">
            <a:avLst/>
          </a:prstGeom>
          <a:solidFill>
            <a:schemeClr val="bg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5" name="Agrupar 44">
            <a:extLst>
              <a:ext uri="{FF2B5EF4-FFF2-40B4-BE49-F238E27FC236}">
                <a16:creationId xmlns:a16="http://schemas.microsoft.com/office/drawing/2014/main" id="{730043FB-9AC7-B679-9D5E-3C3EE5CE0491}"/>
              </a:ext>
            </a:extLst>
          </p:cNvPr>
          <p:cNvGrpSpPr/>
          <p:nvPr/>
        </p:nvGrpSpPr>
        <p:grpSpPr>
          <a:xfrm>
            <a:off x="390430" y="3303359"/>
            <a:ext cx="10520862" cy="1209368"/>
            <a:chOff x="390430" y="4771014"/>
            <a:chExt cx="10520862" cy="1209368"/>
          </a:xfrm>
        </p:grpSpPr>
        <p:sp>
          <p:nvSpPr>
            <p:cNvPr id="19" name="Retângulo: Cantos Arredondados 18">
              <a:extLst>
                <a:ext uri="{FF2B5EF4-FFF2-40B4-BE49-F238E27FC236}">
                  <a16:creationId xmlns:a16="http://schemas.microsoft.com/office/drawing/2014/main" id="{291A0BFF-03C1-38C6-6E9E-482F82B5C5F3}"/>
                </a:ext>
              </a:extLst>
            </p:cNvPr>
            <p:cNvSpPr/>
            <p:nvPr/>
          </p:nvSpPr>
          <p:spPr>
            <a:xfrm>
              <a:off x="995114" y="4987508"/>
              <a:ext cx="9916178" cy="776380"/>
            </a:xfrm>
            <a:prstGeom prst="roundRect">
              <a:avLst>
                <a:gd name="adj" fmla="val 50000"/>
              </a:avLst>
            </a:prstGeom>
            <a:solidFill>
              <a:schemeClr val="bg2">
                <a:lumMod val="90000"/>
              </a:schemeClr>
            </a:solidFill>
            <a:effectLst>
              <a:outerShdw blurRad="50800" dist="38100" dir="5400000" algn="t" rotWithShape="0">
                <a:prstClr val="black">
                  <a:alpha val="2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400" kern="1200" dirty="0">
                  <a:solidFill>
                    <a:schemeClr val="tx2"/>
                  </a:solidFill>
                </a:rPr>
                <a:t>Particularidades da população brasileira miscigenada</a:t>
              </a:r>
            </a:p>
          </p:txBody>
        </p:sp>
        <p:sp>
          <p:nvSpPr>
            <p:cNvPr id="27" name="CaixaDeTexto 26">
              <a:extLst>
                <a:ext uri="{FF2B5EF4-FFF2-40B4-BE49-F238E27FC236}">
                  <a16:creationId xmlns:a16="http://schemas.microsoft.com/office/drawing/2014/main" id="{DD023C63-4198-1C2C-9A91-F0AEC14A91B8}"/>
                </a:ext>
              </a:extLst>
            </p:cNvPr>
            <p:cNvSpPr txBox="1"/>
            <p:nvPr/>
          </p:nvSpPr>
          <p:spPr>
            <a:xfrm>
              <a:off x="1610378" y="4777691"/>
              <a:ext cx="8185254" cy="400110"/>
            </a:xfrm>
            <a:prstGeom prst="rect">
              <a:avLst/>
            </a:prstGeom>
            <a:noFill/>
          </p:spPr>
          <p:txBody>
            <a:bodyPr wrap="none" rtlCol="0">
              <a:spAutoFit/>
            </a:bodyPr>
            <a:lstStyle/>
            <a:p>
              <a:r>
                <a:rPr lang="pt-BR" sz="2000" kern="1200" dirty="0">
                  <a:solidFill>
                    <a:schemeClr val="accent1">
                      <a:lumMod val="75000"/>
                    </a:schemeClr>
                  </a:solidFill>
                </a:rPr>
                <a:t>DIFERENÇAS CLÍNICO-EPIDEMIOLÓGICAS DESSAS DOENÇAS</a:t>
              </a:r>
            </a:p>
          </p:txBody>
        </p:sp>
        <p:grpSp>
          <p:nvGrpSpPr>
            <p:cNvPr id="40" name="Agrupar 39">
              <a:extLst>
                <a:ext uri="{FF2B5EF4-FFF2-40B4-BE49-F238E27FC236}">
                  <a16:creationId xmlns:a16="http://schemas.microsoft.com/office/drawing/2014/main" id="{0F7694AB-65CD-063A-A03D-83C38DEF2D77}"/>
                </a:ext>
              </a:extLst>
            </p:cNvPr>
            <p:cNvGrpSpPr/>
            <p:nvPr/>
          </p:nvGrpSpPr>
          <p:grpSpPr>
            <a:xfrm>
              <a:off x="390430" y="4771014"/>
              <a:ext cx="1209368" cy="1209368"/>
              <a:chOff x="390430" y="4771014"/>
              <a:chExt cx="1209368" cy="1209368"/>
            </a:xfrm>
          </p:grpSpPr>
          <p:sp>
            <p:nvSpPr>
              <p:cNvPr id="33" name="Elipse 32">
                <a:extLst>
                  <a:ext uri="{FF2B5EF4-FFF2-40B4-BE49-F238E27FC236}">
                    <a16:creationId xmlns:a16="http://schemas.microsoft.com/office/drawing/2014/main" id="{407891AF-B5E8-A424-DBF5-C317743A863F}"/>
                  </a:ext>
                </a:extLst>
              </p:cNvPr>
              <p:cNvSpPr/>
              <p:nvPr/>
            </p:nvSpPr>
            <p:spPr>
              <a:xfrm>
                <a:off x="390430" y="4771014"/>
                <a:ext cx="1209368" cy="1209368"/>
              </a:xfrm>
              <a:prstGeom prst="ellipse">
                <a:avLst/>
              </a:prstGeom>
              <a:solidFill>
                <a:schemeClr val="bg2">
                  <a:lumMod val="50000"/>
                </a:schemeClr>
              </a:solidFill>
              <a:ln>
                <a:noFill/>
              </a:ln>
              <a:effectLst>
                <a:outerShdw blurRad="114300" dist="635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9" name="Gráfico 38">
                <a:extLst>
                  <a:ext uri="{FF2B5EF4-FFF2-40B4-BE49-F238E27FC236}">
                    <a16:creationId xmlns:a16="http://schemas.microsoft.com/office/drawing/2014/main" id="{38024FFE-C9DE-87B7-D92D-2D39EA68CE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009" y="5109637"/>
                <a:ext cx="773370" cy="552404"/>
              </a:xfrm>
              <a:prstGeom prst="rect">
                <a:avLst/>
              </a:prstGeom>
            </p:spPr>
          </p:pic>
        </p:grpSp>
      </p:grpSp>
      <p:sp>
        <p:nvSpPr>
          <p:cNvPr id="4" name="Espaço Reservado para Texto 3">
            <a:extLst>
              <a:ext uri="{FF2B5EF4-FFF2-40B4-BE49-F238E27FC236}">
                <a16:creationId xmlns:a16="http://schemas.microsoft.com/office/drawing/2014/main" id="{1A98EF41-12F4-26C3-BCD1-CAB41026BA58}"/>
              </a:ext>
            </a:extLst>
          </p:cNvPr>
          <p:cNvSpPr>
            <a:spLocks noGrp="1"/>
          </p:cNvSpPr>
          <p:nvPr>
            <p:ph type="body" sz="quarter" idx="13"/>
          </p:nvPr>
        </p:nvSpPr>
        <p:spPr>
          <a:xfrm>
            <a:off x="452438" y="76200"/>
            <a:ext cx="11287125" cy="227013"/>
          </a:xfrm>
        </p:spPr>
        <p:txBody>
          <a:bodyPr/>
          <a:lstStyle/>
          <a:p>
            <a:r>
              <a:rPr lang="pt-BR" dirty="0"/>
              <a:t>1 | 2 | 3 | 4. RESULTADOS E DISCUSSÃO | 5 | 6</a:t>
            </a:r>
          </a:p>
        </p:txBody>
      </p:sp>
    </p:spTree>
    <p:extLst>
      <p:ext uri="{BB962C8B-B14F-4D97-AF65-F5344CB8AC3E}">
        <p14:creationId xmlns:p14="http://schemas.microsoft.com/office/powerpoint/2010/main" val="72859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anim calcmode="lin" valueType="num">
                                      <p:cBhvr>
                                        <p:cTn id="8" dur="250" fill="hold"/>
                                        <p:tgtEl>
                                          <p:spTgt spid="20"/>
                                        </p:tgtEl>
                                        <p:attrNameLst>
                                          <p:attrName>ppt_x</p:attrName>
                                        </p:attrNameLst>
                                      </p:cBhvr>
                                      <p:tavLst>
                                        <p:tav tm="0">
                                          <p:val>
                                            <p:strVal val="#ppt_x"/>
                                          </p:val>
                                        </p:tav>
                                        <p:tav tm="100000">
                                          <p:val>
                                            <p:strVal val="#ppt_x"/>
                                          </p:val>
                                        </p:tav>
                                      </p:tavLst>
                                    </p:anim>
                                    <p:anim calcmode="lin" valueType="num">
                                      <p:cBhvr>
                                        <p:cTn id="9"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15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anim calcmode="lin" valueType="num">
                                      <p:cBhvr>
                                        <p:cTn id="20" dur="250" fill="hold"/>
                                        <p:tgtEl>
                                          <p:spTgt spid="23"/>
                                        </p:tgtEl>
                                        <p:attrNameLst>
                                          <p:attrName>ppt_x</p:attrName>
                                        </p:attrNameLst>
                                      </p:cBhvr>
                                      <p:tavLst>
                                        <p:tav tm="0">
                                          <p:val>
                                            <p:strVal val="#ppt_x"/>
                                          </p:val>
                                        </p:tav>
                                        <p:tav tm="100000">
                                          <p:val>
                                            <p:strVal val="#ppt_x"/>
                                          </p:val>
                                        </p:tav>
                                      </p:tavLst>
                                    </p:anim>
                                    <p:anim calcmode="lin" valueType="num">
                                      <p:cBhvr>
                                        <p:cTn id="2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AA10B5-2D35-1F20-EEA0-28C384B9464E}"/>
              </a:ext>
            </a:extLst>
          </p:cNvPr>
          <p:cNvSpPr txBox="1">
            <a:spLocks/>
          </p:cNvSpPr>
          <p:nvPr/>
        </p:nvSpPr>
        <p:spPr>
          <a:xfrm>
            <a:off x="16256001" y="0"/>
            <a:ext cx="4064000" cy="6857999"/>
          </a:xfrm>
          <a:prstGeom prst="rect">
            <a:avLst/>
          </a:prstGeom>
          <a:solidFill>
            <a:schemeClr val="bg2">
              <a:lumMod val="1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400" dirty="0">
                <a:solidFill>
                  <a:schemeClr val="bg2">
                    <a:lumMod val="75000"/>
                  </a:schemeClr>
                </a:solidFill>
              </a:rPr>
              <a:t>Necessidade de estudos maiores, sobretudo considerando as particularidades clínico-epidemiológicas dessas doenças na população brasileira</a:t>
            </a:r>
          </a:p>
        </p:txBody>
      </p:sp>
      <p:sp>
        <p:nvSpPr>
          <p:cNvPr id="5" name="Content Placeholder 2">
            <a:extLst>
              <a:ext uri="{FF2B5EF4-FFF2-40B4-BE49-F238E27FC236}">
                <a16:creationId xmlns:a16="http://schemas.microsoft.com/office/drawing/2014/main" id="{3DF59105-4D4C-853E-987E-12ADB97746CC}"/>
              </a:ext>
            </a:extLst>
          </p:cNvPr>
          <p:cNvSpPr txBox="1">
            <a:spLocks/>
          </p:cNvSpPr>
          <p:nvPr/>
        </p:nvSpPr>
        <p:spPr>
          <a:xfrm>
            <a:off x="12192000" y="0"/>
            <a:ext cx="4064000" cy="6858000"/>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Correlação entre o estadiamento de Nakanuma com os níveis séricos de FA e resposta ao AUDC (Critério de Toronto)</a:t>
            </a:r>
          </a:p>
        </p:txBody>
      </p:sp>
      <p:sp>
        <p:nvSpPr>
          <p:cNvPr id="7" name="Content Placeholder 2">
            <a:extLst>
              <a:ext uri="{FF2B5EF4-FFF2-40B4-BE49-F238E27FC236}">
                <a16:creationId xmlns:a16="http://schemas.microsoft.com/office/drawing/2014/main" id="{569579BC-EC6A-D99A-4CA6-0274602F7D04}"/>
              </a:ext>
            </a:extLst>
          </p:cNvPr>
          <p:cNvSpPr txBox="1">
            <a:spLocks/>
          </p:cNvSpPr>
          <p:nvPr/>
        </p:nvSpPr>
        <p:spPr>
          <a:xfrm>
            <a:off x="-1" y="0"/>
            <a:ext cx="12191999" cy="6858000"/>
          </a:xfrm>
          <a:prstGeom prst="rect">
            <a:avLst/>
          </a:prstGeom>
          <a:solidFill>
            <a:schemeClr val="bg2">
              <a:lumMod val="25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bg2">
                    <a:lumMod val="25000"/>
                  </a:schemeClr>
                </a:solidFill>
              </a:rPr>
              <a:t>Associação entre o escore histológico de Nakanuma com a graduação da atividade </a:t>
            </a:r>
            <a:r>
              <a:rPr lang="pt-BR" sz="2400" dirty="0" err="1">
                <a:solidFill>
                  <a:schemeClr val="bg2">
                    <a:lumMod val="25000"/>
                  </a:schemeClr>
                </a:solidFill>
              </a:rPr>
              <a:t>colangítica</a:t>
            </a:r>
            <a:r>
              <a:rPr lang="pt-BR" sz="2400" dirty="0">
                <a:solidFill>
                  <a:schemeClr val="bg2">
                    <a:lumMod val="25000"/>
                  </a:schemeClr>
                </a:solidFill>
              </a:rPr>
              <a:t> com dano hepatocelular na CEP</a:t>
            </a:r>
          </a:p>
        </p:txBody>
      </p:sp>
      <p:sp>
        <p:nvSpPr>
          <p:cNvPr id="13" name="Espaço Reservado para Texto 15">
            <a:extLst>
              <a:ext uri="{FF2B5EF4-FFF2-40B4-BE49-F238E27FC236}">
                <a16:creationId xmlns:a16="http://schemas.microsoft.com/office/drawing/2014/main" id="{471B95B4-BBFA-B477-2933-56E1EB1C75AA}"/>
              </a:ext>
            </a:extLst>
          </p:cNvPr>
          <p:cNvSpPr>
            <a:spLocks noGrp="1"/>
          </p:cNvSpPr>
          <p:nvPr>
            <p:ph type="body" sz="quarter" idx="13"/>
          </p:nvPr>
        </p:nvSpPr>
        <p:spPr>
          <a:xfrm>
            <a:off x="452438" y="76200"/>
            <a:ext cx="11287125" cy="227012"/>
          </a:xfrm>
        </p:spPr>
        <p:txBody>
          <a:bodyPr/>
          <a:lstStyle/>
          <a:p>
            <a:r>
              <a:rPr lang="pt-BR" dirty="0"/>
              <a:t>1 | 2 | 3 | 4 | 5. CONCLUSÃO | 6</a:t>
            </a:r>
          </a:p>
        </p:txBody>
      </p:sp>
      <p:cxnSp>
        <p:nvCxnSpPr>
          <p:cNvPr id="14" name="Conector reto 13">
            <a:extLst>
              <a:ext uri="{FF2B5EF4-FFF2-40B4-BE49-F238E27FC236}">
                <a16:creationId xmlns:a16="http://schemas.microsoft.com/office/drawing/2014/main" id="{D49B28C4-1D5A-AE57-51DC-8D5DBC262BF4}"/>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D3AF59B2-6459-DBD3-6728-066338C797F6}"/>
              </a:ext>
            </a:extLst>
          </p:cNvPr>
          <p:cNvSpPr txBox="1"/>
          <p:nvPr/>
        </p:nvSpPr>
        <p:spPr>
          <a:xfrm>
            <a:off x="3955828" y="2463224"/>
            <a:ext cx="4280339" cy="707886"/>
          </a:xfrm>
          <a:prstGeom prst="rect">
            <a:avLst/>
          </a:prstGeom>
          <a:noFill/>
        </p:spPr>
        <p:txBody>
          <a:bodyPr wrap="none" rtlCol="0">
            <a:spAutoFit/>
          </a:bodyPr>
          <a:lstStyle/>
          <a:p>
            <a:pPr algn="ctr"/>
            <a:r>
              <a:rPr lang="pt-BR" sz="4000" spc="600" dirty="0">
                <a:solidFill>
                  <a:schemeClr val="bg2">
                    <a:lumMod val="75000"/>
                  </a:schemeClr>
                </a:solidFill>
              </a:rPr>
              <a:t>CONCLUSÃO</a:t>
            </a:r>
          </a:p>
        </p:txBody>
      </p:sp>
    </p:spTree>
    <p:extLst>
      <p:ext uri="{BB962C8B-B14F-4D97-AF65-F5344CB8AC3E}">
        <p14:creationId xmlns:p14="http://schemas.microsoft.com/office/powerpoint/2010/main" val="204240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882048B-2260-F22D-2507-F05AA64FC243}"/>
              </a:ext>
            </a:extLst>
          </p:cNvPr>
          <p:cNvSpPr txBox="1">
            <a:spLocks/>
          </p:cNvSpPr>
          <p:nvPr/>
        </p:nvSpPr>
        <p:spPr>
          <a:xfrm>
            <a:off x="-1" y="0"/>
            <a:ext cx="12191999" cy="6858000"/>
          </a:xfrm>
          <a:prstGeom prst="rect">
            <a:avLst/>
          </a:prstGeom>
          <a:solidFill>
            <a:schemeClr val="bg2">
              <a:lumMod val="25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Associação entre a graduação da atividade colangítica do escore de Nakanuma e o dano hepatocelular (níveis séricos de AST e ALT) na CEP</a:t>
            </a:r>
          </a:p>
        </p:txBody>
      </p:sp>
      <p:sp>
        <p:nvSpPr>
          <p:cNvPr id="2" name="Content Placeholder 2">
            <a:extLst>
              <a:ext uri="{FF2B5EF4-FFF2-40B4-BE49-F238E27FC236}">
                <a16:creationId xmlns:a16="http://schemas.microsoft.com/office/drawing/2014/main" id="{1BAA10B5-2D35-1F20-EEA0-28C384B9464E}"/>
              </a:ext>
            </a:extLst>
          </p:cNvPr>
          <p:cNvSpPr txBox="1">
            <a:spLocks/>
          </p:cNvSpPr>
          <p:nvPr/>
        </p:nvSpPr>
        <p:spPr>
          <a:xfrm>
            <a:off x="16256001" y="0"/>
            <a:ext cx="4064000" cy="6857999"/>
          </a:xfrm>
          <a:prstGeom prst="rect">
            <a:avLst/>
          </a:prstGeom>
          <a:solidFill>
            <a:schemeClr val="bg2">
              <a:lumMod val="1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400" dirty="0">
                <a:solidFill>
                  <a:schemeClr val="bg2">
                    <a:lumMod val="75000"/>
                  </a:schemeClr>
                </a:solidFill>
              </a:rPr>
              <a:t>Necessidade de estudos maiores, sobretudo considerando as particularidades clínico-epidemiológicas dessas doenças na população brasileira</a:t>
            </a:r>
          </a:p>
        </p:txBody>
      </p:sp>
      <p:sp>
        <p:nvSpPr>
          <p:cNvPr id="5" name="Content Placeholder 2">
            <a:extLst>
              <a:ext uri="{FF2B5EF4-FFF2-40B4-BE49-F238E27FC236}">
                <a16:creationId xmlns:a16="http://schemas.microsoft.com/office/drawing/2014/main" id="{3DF59105-4D4C-853E-987E-12ADB97746CC}"/>
              </a:ext>
            </a:extLst>
          </p:cNvPr>
          <p:cNvSpPr txBox="1">
            <a:spLocks/>
          </p:cNvSpPr>
          <p:nvPr/>
        </p:nvSpPr>
        <p:spPr>
          <a:xfrm>
            <a:off x="12192000" y="0"/>
            <a:ext cx="4064000" cy="6858000"/>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Correlação entre o estadiamento de Nakanuma com os níveis séricos de FA e resposta ao AUDC (Critério de Toronto)</a:t>
            </a:r>
          </a:p>
        </p:txBody>
      </p:sp>
      <p:sp>
        <p:nvSpPr>
          <p:cNvPr id="13" name="Espaço Reservado para Texto 15">
            <a:extLst>
              <a:ext uri="{FF2B5EF4-FFF2-40B4-BE49-F238E27FC236}">
                <a16:creationId xmlns:a16="http://schemas.microsoft.com/office/drawing/2014/main" id="{471B95B4-BBFA-B477-2933-56E1EB1C75AA}"/>
              </a:ext>
            </a:extLst>
          </p:cNvPr>
          <p:cNvSpPr>
            <a:spLocks noGrp="1"/>
          </p:cNvSpPr>
          <p:nvPr>
            <p:ph type="body" sz="quarter" idx="13"/>
          </p:nvPr>
        </p:nvSpPr>
        <p:spPr>
          <a:xfrm>
            <a:off x="452438" y="76200"/>
            <a:ext cx="11287125" cy="227012"/>
          </a:xfrm>
        </p:spPr>
        <p:txBody>
          <a:bodyPr/>
          <a:lstStyle/>
          <a:p>
            <a:r>
              <a:rPr lang="pt-BR" dirty="0"/>
              <a:t>1 | 2 | 3 | 4 | 5. CONCLUSÃO | 6</a:t>
            </a:r>
          </a:p>
        </p:txBody>
      </p:sp>
      <p:cxnSp>
        <p:nvCxnSpPr>
          <p:cNvPr id="14" name="Conector reto 13">
            <a:extLst>
              <a:ext uri="{FF2B5EF4-FFF2-40B4-BE49-F238E27FC236}">
                <a16:creationId xmlns:a16="http://schemas.microsoft.com/office/drawing/2014/main" id="{D49B28C4-1D5A-AE57-51DC-8D5DBC262BF4}"/>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1DFEBB5E-A443-660D-4CA9-DCC8B9CA41F1}"/>
              </a:ext>
            </a:extLst>
          </p:cNvPr>
          <p:cNvSpPr txBox="1"/>
          <p:nvPr/>
        </p:nvSpPr>
        <p:spPr>
          <a:xfrm>
            <a:off x="4635501" y="1386899"/>
            <a:ext cx="2920992" cy="461665"/>
          </a:xfrm>
          <a:prstGeom prst="rect">
            <a:avLst/>
          </a:prstGeom>
          <a:noFill/>
        </p:spPr>
        <p:txBody>
          <a:bodyPr wrap="none" rtlCol="0">
            <a:spAutoFit/>
          </a:bodyPr>
          <a:lstStyle/>
          <a:p>
            <a:pPr algn="ctr"/>
            <a:r>
              <a:rPr lang="pt-BR" sz="2400" spc="600" dirty="0">
                <a:solidFill>
                  <a:schemeClr val="bg2">
                    <a:lumMod val="75000"/>
                  </a:schemeClr>
                </a:solidFill>
              </a:rPr>
              <a:t>CONCLUSÃO</a:t>
            </a:r>
          </a:p>
        </p:txBody>
      </p:sp>
    </p:spTree>
    <p:extLst>
      <p:ext uri="{BB962C8B-B14F-4D97-AF65-F5344CB8AC3E}">
        <p14:creationId xmlns:p14="http://schemas.microsoft.com/office/powerpoint/2010/main" val="12974694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AA10B5-2D35-1F20-EEA0-28C384B9464E}"/>
              </a:ext>
            </a:extLst>
          </p:cNvPr>
          <p:cNvSpPr txBox="1">
            <a:spLocks/>
          </p:cNvSpPr>
          <p:nvPr/>
        </p:nvSpPr>
        <p:spPr>
          <a:xfrm>
            <a:off x="12192000" y="0"/>
            <a:ext cx="4064000" cy="6857999"/>
          </a:xfrm>
          <a:prstGeom prst="rect">
            <a:avLst/>
          </a:prstGeom>
          <a:solidFill>
            <a:schemeClr val="bg2">
              <a:lumMod val="1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400" dirty="0">
                <a:solidFill>
                  <a:schemeClr val="bg2">
                    <a:lumMod val="75000"/>
                  </a:schemeClr>
                </a:solidFill>
              </a:rPr>
              <a:t>Necessidade de estudos maiores, sobretudo considerando as particularidades clínico-epidemiológicas dessas doenças na população brasileira</a:t>
            </a:r>
          </a:p>
        </p:txBody>
      </p:sp>
      <p:sp>
        <p:nvSpPr>
          <p:cNvPr id="5" name="Content Placeholder 2">
            <a:extLst>
              <a:ext uri="{FF2B5EF4-FFF2-40B4-BE49-F238E27FC236}">
                <a16:creationId xmlns:a16="http://schemas.microsoft.com/office/drawing/2014/main" id="{3DF59105-4D4C-853E-987E-12ADB97746CC}"/>
              </a:ext>
            </a:extLst>
          </p:cNvPr>
          <p:cNvSpPr txBox="1">
            <a:spLocks/>
          </p:cNvSpPr>
          <p:nvPr/>
        </p:nvSpPr>
        <p:spPr>
          <a:xfrm>
            <a:off x="6096000" y="0"/>
            <a:ext cx="6096002" cy="6858000"/>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Correlação entre o estadiamento de Nakanuma com os níveis séricos de FA e resposta ao AUDC (Critério de Toronto)</a:t>
            </a:r>
          </a:p>
        </p:txBody>
      </p:sp>
      <p:sp>
        <p:nvSpPr>
          <p:cNvPr id="7" name="Content Placeholder 2">
            <a:extLst>
              <a:ext uri="{FF2B5EF4-FFF2-40B4-BE49-F238E27FC236}">
                <a16:creationId xmlns:a16="http://schemas.microsoft.com/office/drawing/2014/main" id="{569579BC-EC6A-D99A-4CA6-0274602F7D04}"/>
              </a:ext>
            </a:extLst>
          </p:cNvPr>
          <p:cNvSpPr txBox="1">
            <a:spLocks/>
          </p:cNvSpPr>
          <p:nvPr/>
        </p:nvSpPr>
        <p:spPr>
          <a:xfrm>
            <a:off x="0" y="0"/>
            <a:ext cx="6096000" cy="6858000"/>
          </a:xfrm>
          <a:prstGeom prst="rect">
            <a:avLst/>
          </a:prstGeom>
          <a:solidFill>
            <a:schemeClr val="bg2">
              <a:lumMod val="25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Associação entre a graduação da atividade colangítica do escore de Nakanuma e o dano hepatocelular (níveis séricos de AST e ALT) na CEP</a:t>
            </a:r>
          </a:p>
        </p:txBody>
      </p:sp>
      <p:sp>
        <p:nvSpPr>
          <p:cNvPr id="13" name="Espaço Reservado para Texto 15">
            <a:extLst>
              <a:ext uri="{FF2B5EF4-FFF2-40B4-BE49-F238E27FC236}">
                <a16:creationId xmlns:a16="http://schemas.microsoft.com/office/drawing/2014/main" id="{471B95B4-BBFA-B477-2933-56E1EB1C75AA}"/>
              </a:ext>
            </a:extLst>
          </p:cNvPr>
          <p:cNvSpPr>
            <a:spLocks noGrp="1"/>
          </p:cNvSpPr>
          <p:nvPr>
            <p:ph type="body" sz="quarter" idx="13"/>
          </p:nvPr>
        </p:nvSpPr>
        <p:spPr>
          <a:xfrm>
            <a:off x="452438" y="76200"/>
            <a:ext cx="11287125" cy="227012"/>
          </a:xfrm>
        </p:spPr>
        <p:txBody>
          <a:bodyPr/>
          <a:lstStyle/>
          <a:p>
            <a:r>
              <a:rPr lang="pt-BR" dirty="0"/>
              <a:t>1 | 2 | 3 | 4 | 5. CONCLUSÃO | 6</a:t>
            </a:r>
          </a:p>
        </p:txBody>
      </p:sp>
      <p:cxnSp>
        <p:nvCxnSpPr>
          <p:cNvPr id="14" name="Conector reto 13">
            <a:extLst>
              <a:ext uri="{FF2B5EF4-FFF2-40B4-BE49-F238E27FC236}">
                <a16:creationId xmlns:a16="http://schemas.microsoft.com/office/drawing/2014/main" id="{D49B28C4-1D5A-AE57-51DC-8D5DBC262BF4}"/>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3A4B81FC-87F8-6B63-282C-BDB225213E74}"/>
              </a:ext>
            </a:extLst>
          </p:cNvPr>
          <p:cNvSpPr txBox="1"/>
          <p:nvPr/>
        </p:nvSpPr>
        <p:spPr>
          <a:xfrm>
            <a:off x="1587504" y="1386899"/>
            <a:ext cx="2920992" cy="461665"/>
          </a:xfrm>
          <a:prstGeom prst="rect">
            <a:avLst/>
          </a:prstGeom>
          <a:noFill/>
        </p:spPr>
        <p:txBody>
          <a:bodyPr wrap="none" rtlCol="0">
            <a:spAutoFit/>
          </a:bodyPr>
          <a:lstStyle/>
          <a:p>
            <a:pPr algn="ctr"/>
            <a:r>
              <a:rPr lang="pt-BR" sz="2400" spc="600" dirty="0">
                <a:solidFill>
                  <a:schemeClr val="bg2">
                    <a:lumMod val="25000"/>
                  </a:schemeClr>
                </a:solidFill>
              </a:rPr>
              <a:t>CONCLUSÃO</a:t>
            </a:r>
          </a:p>
        </p:txBody>
      </p:sp>
    </p:spTree>
    <p:extLst>
      <p:ext uri="{BB962C8B-B14F-4D97-AF65-F5344CB8AC3E}">
        <p14:creationId xmlns:p14="http://schemas.microsoft.com/office/powerpoint/2010/main" val="6911337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D39F9-062D-BD05-EAE8-18F648F636FC}"/>
              </a:ext>
            </a:extLst>
          </p:cNvPr>
          <p:cNvSpPr txBox="1">
            <a:spLocks/>
          </p:cNvSpPr>
          <p:nvPr/>
        </p:nvSpPr>
        <p:spPr>
          <a:xfrm>
            <a:off x="0" y="0"/>
            <a:ext cx="4063999" cy="6858000"/>
          </a:xfrm>
          <a:prstGeom prst="rect">
            <a:avLst/>
          </a:prstGeom>
          <a:solidFill>
            <a:schemeClr val="bg2">
              <a:lumMod val="25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Associação entre a graduação da atividade colangítica do escore de Nakanuma e o dano hepatocelular (níveis séricos de AST e ALT) na CEP</a:t>
            </a:r>
          </a:p>
        </p:txBody>
      </p:sp>
      <p:sp>
        <p:nvSpPr>
          <p:cNvPr id="2" name="Content Placeholder 2">
            <a:extLst>
              <a:ext uri="{FF2B5EF4-FFF2-40B4-BE49-F238E27FC236}">
                <a16:creationId xmlns:a16="http://schemas.microsoft.com/office/drawing/2014/main" id="{1BAA10B5-2D35-1F20-EEA0-28C384B9464E}"/>
              </a:ext>
            </a:extLst>
          </p:cNvPr>
          <p:cNvSpPr txBox="1">
            <a:spLocks/>
          </p:cNvSpPr>
          <p:nvPr/>
        </p:nvSpPr>
        <p:spPr>
          <a:xfrm>
            <a:off x="8128001" y="0"/>
            <a:ext cx="4064000" cy="6857999"/>
          </a:xfrm>
          <a:prstGeom prst="rect">
            <a:avLst/>
          </a:prstGeom>
          <a:solidFill>
            <a:schemeClr val="bg2">
              <a:lumMod val="1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400" dirty="0">
                <a:solidFill>
                  <a:schemeClr val="bg2">
                    <a:lumMod val="75000"/>
                  </a:schemeClr>
                </a:solidFill>
              </a:rPr>
              <a:t>Necessidade de estudos maiores, sobretudo considerando as particularidades clínico-epidemiológicas dessas doenças na população brasileira</a:t>
            </a:r>
          </a:p>
        </p:txBody>
      </p:sp>
      <p:sp>
        <p:nvSpPr>
          <p:cNvPr id="5" name="Content Placeholder 2">
            <a:extLst>
              <a:ext uri="{FF2B5EF4-FFF2-40B4-BE49-F238E27FC236}">
                <a16:creationId xmlns:a16="http://schemas.microsoft.com/office/drawing/2014/main" id="{3DF59105-4D4C-853E-987E-12ADB97746CC}"/>
              </a:ext>
            </a:extLst>
          </p:cNvPr>
          <p:cNvSpPr txBox="1">
            <a:spLocks/>
          </p:cNvSpPr>
          <p:nvPr/>
        </p:nvSpPr>
        <p:spPr>
          <a:xfrm>
            <a:off x="4064000" y="0"/>
            <a:ext cx="4064000" cy="6858000"/>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solidFill>
                  <a:schemeClr val="tx2">
                    <a:lumMod val="20000"/>
                    <a:lumOff val="80000"/>
                  </a:schemeClr>
                </a:solidFill>
              </a:rPr>
              <a:t>Correlação entre o estadiamento de Nakanuma com os níveis séricos de FA e resposta ao AUDC (Critério de Toronto)</a:t>
            </a:r>
          </a:p>
        </p:txBody>
      </p:sp>
      <p:sp>
        <p:nvSpPr>
          <p:cNvPr id="13" name="Espaço Reservado para Texto 15">
            <a:extLst>
              <a:ext uri="{FF2B5EF4-FFF2-40B4-BE49-F238E27FC236}">
                <a16:creationId xmlns:a16="http://schemas.microsoft.com/office/drawing/2014/main" id="{471B95B4-BBFA-B477-2933-56E1EB1C75AA}"/>
              </a:ext>
            </a:extLst>
          </p:cNvPr>
          <p:cNvSpPr>
            <a:spLocks noGrp="1"/>
          </p:cNvSpPr>
          <p:nvPr>
            <p:ph type="body" sz="quarter" idx="13"/>
          </p:nvPr>
        </p:nvSpPr>
        <p:spPr>
          <a:xfrm>
            <a:off x="452438" y="76200"/>
            <a:ext cx="11287125" cy="227012"/>
          </a:xfrm>
        </p:spPr>
        <p:txBody>
          <a:bodyPr/>
          <a:lstStyle/>
          <a:p>
            <a:r>
              <a:rPr lang="pt-BR" dirty="0"/>
              <a:t>1 | 2 | 3 | 4 | 5. CONCLUSÃO | 6</a:t>
            </a:r>
          </a:p>
        </p:txBody>
      </p:sp>
      <p:cxnSp>
        <p:nvCxnSpPr>
          <p:cNvPr id="14" name="Conector reto 13">
            <a:extLst>
              <a:ext uri="{FF2B5EF4-FFF2-40B4-BE49-F238E27FC236}">
                <a16:creationId xmlns:a16="http://schemas.microsoft.com/office/drawing/2014/main" id="{D49B28C4-1D5A-AE57-51DC-8D5DBC262BF4}"/>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9158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283BDB4-3CAB-27D3-293A-9548F332FE26}"/>
              </a:ext>
            </a:extLst>
          </p:cNvPr>
          <p:cNvSpPr txBox="1">
            <a:spLocks/>
          </p:cNvSpPr>
          <p:nvPr/>
        </p:nvSpPr>
        <p:spPr>
          <a:xfrm>
            <a:off x="0" y="0"/>
            <a:ext cx="12192000" cy="6858000"/>
          </a:xfrm>
          <a:prstGeom prst="rect">
            <a:avLst/>
          </a:prstGeom>
          <a:solidFill>
            <a:schemeClr val="tx2">
              <a:lumMod val="5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400" dirty="0">
              <a:solidFill>
                <a:schemeClr val="tx2">
                  <a:lumMod val="20000"/>
                  <a:lumOff val="80000"/>
                </a:schemeClr>
              </a:solidFill>
            </a:endParaRPr>
          </a:p>
        </p:txBody>
      </p:sp>
      <p:sp>
        <p:nvSpPr>
          <p:cNvPr id="3" name="Content Placeholder 2">
            <a:extLst>
              <a:ext uri="{FF2B5EF4-FFF2-40B4-BE49-F238E27FC236}">
                <a16:creationId xmlns:a16="http://schemas.microsoft.com/office/drawing/2014/main" id="{5452C19C-900C-8190-4B8E-44FE7D6FB42E}"/>
              </a:ext>
            </a:extLst>
          </p:cNvPr>
          <p:cNvSpPr>
            <a:spLocks noGrp="1"/>
          </p:cNvSpPr>
          <p:nvPr>
            <p:ph idx="1"/>
          </p:nvPr>
        </p:nvSpPr>
        <p:spPr>
          <a:xfrm>
            <a:off x="452927" y="542925"/>
            <a:ext cx="11286146" cy="6143625"/>
          </a:xfrm>
        </p:spPr>
        <p:txBody>
          <a:bodyPr numCol="3" spcCol="180000">
            <a:noAutofit/>
          </a:bodyPr>
          <a:lstStyle/>
          <a:p>
            <a:r>
              <a:rPr lang="pt-BR" sz="800" dirty="0">
                <a:solidFill>
                  <a:schemeClr val="bg2">
                    <a:lumMod val="90000"/>
                  </a:schemeClr>
                </a:solidFill>
              </a:rPr>
              <a:t>[1] </a:t>
            </a:r>
            <a:r>
              <a:rPr lang="pt-BR" sz="800" dirty="0" err="1">
                <a:solidFill>
                  <a:schemeClr val="bg2">
                    <a:lumMod val="90000"/>
                  </a:schemeClr>
                </a:solidFill>
              </a:rPr>
              <a:t>Pullen</a:t>
            </a:r>
            <a:r>
              <a:rPr lang="pt-BR" sz="800" dirty="0">
                <a:solidFill>
                  <a:schemeClr val="bg2">
                    <a:lumMod val="90000"/>
                  </a:schemeClr>
                </a:solidFill>
              </a:rPr>
              <a:t> R. A Clinical Review </a:t>
            </a:r>
            <a:r>
              <a:rPr lang="pt-BR" sz="800" dirty="0" err="1">
                <a:solidFill>
                  <a:schemeClr val="bg2">
                    <a:lumMod val="90000"/>
                  </a:schemeClr>
                </a:solidFill>
              </a:rPr>
              <a:t>of</a:t>
            </a:r>
            <a:r>
              <a:rPr lang="pt-BR" sz="800" dirty="0">
                <a:solidFill>
                  <a:schemeClr val="bg2">
                    <a:lumMod val="90000"/>
                  </a:schemeClr>
                </a:solidFill>
              </a:rPr>
              <a:t> Primary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2020;43(2):E48 – E55.</a:t>
            </a:r>
          </a:p>
          <a:p>
            <a:r>
              <a:rPr lang="pt-BR" sz="800" dirty="0">
                <a:solidFill>
                  <a:schemeClr val="bg2">
                    <a:lumMod val="90000"/>
                  </a:schemeClr>
                </a:solidFill>
              </a:rPr>
              <a:t>[2] COUTO CA, TERRABUIO DRB, CANÇADO ELR, PORTA G, LEVY C, SILVA AEB, et al. UPDATE OF THE BRAZILIAN SOCIETY OF HEPATOLOGY RECOMMENDATIONS FOR DIAGNOSIS AND MANAGEMENT OF AUTOIMMUNE DISEASES OF THE LIVER. 2019 6;56(2):232 – 241.</a:t>
            </a:r>
          </a:p>
          <a:p>
            <a:r>
              <a:rPr lang="pt-BR" sz="800" dirty="0">
                <a:solidFill>
                  <a:schemeClr val="bg2">
                    <a:lumMod val="90000"/>
                  </a:schemeClr>
                </a:solidFill>
              </a:rPr>
              <a:t>[3] </a:t>
            </a:r>
            <a:r>
              <a:rPr lang="pt-BR" sz="800" dirty="0" err="1">
                <a:solidFill>
                  <a:schemeClr val="bg2">
                    <a:lumMod val="90000"/>
                  </a:schemeClr>
                </a:solidFill>
              </a:rPr>
              <a:t>Corpechot</a:t>
            </a:r>
            <a:r>
              <a:rPr lang="pt-BR" sz="800" dirty="0">
                <a:solidFill>
                  <a:schemeClr val="bg2">
                    <a:lumMod val="90000"/>
                  </a:schemeClr>
                </a:solidFill>
              </a:rPr>
              <a:t> C, </a:t>
            </a:r>
            <a:r>
              <a:rPr lang="pt-BR" sz="800" dirty="0" err="1">
                <a:solidFill>
                  <a:schemeClr val="bg2">
                    <a:lumMod val="90000"/>
                  </a:schemeClr>
                </a:solidFill>
              </a:rPr>
              <a:t>Abenavoli</a:t>
            </a:r>
            <a:r>
              <a:rPr lang="pt-BR" sz="800" dirty="0">
                <a:solidFill>
                  <a:schemeClr val="bg2">
                    <a:lumMod val="90000"/>
                  </a:schemeClr>
                </a:solidFill>
              </a:rPr>
              <a:t> L, </a:t>
            </a:r>
            <a:r>
              <a:rPr lang="pt-BR" sz="800" dirty="0" err="1">
                <a:solidFill>
                  <a:schemeClr val="bg2">
                    <a:lumMod val="90000"/>
                  </a:schemeClr>
                </a:solidFill>
              </a:rPr>
              <a:t>Rabahi</a:t>
            </a:r>
            <a:r>
              <a:rPr lang="pt-BR" sz="800" dirty="0">
                <a:solidFill>
                  <a:schemeClr val="bg2">
                    <a:lumMod val="90000"/>
                  </a:schemeClr>
                </a:solidFill>
              </a:rPr>
              <a:t> N, Chrétien Y, </a:t>
            </a:r>
            <a:r>
              <a:rPr lang="pt-BR" sz="800" dirty="0" err="1">
                <a:solidFill>
                  <a:schemeClr val="bg2">
                    <a:lumMod val="90000"/>
                  </a:schemeClr>
                </a:solidFill>
              </a:rPr>
              <a:t>Andréani</a:t>
            </a:r>
            <a:r>
              <a:rPr lang="pt-BR" sz="800" dirty="0">
                <a:solidFill>
                  <a:schemeClr val="bg2">
                    <a:lumMod val="90000"/>
                  </a:schemeClr>
                </a:solidFill>
              </a:rPr>
              <a:t> T, </a:t>
            </a:r>
            <a:r>
              <a:rPr lang="pt-BR" sz="800" dirty="0" err="1">
                <a:solidFill>
                  <a:schemeClr val="bg2">
                    <a:lumMod val="90000"/>
                  </a:schemeClr>
                </a:solidFill>
              </a:rPr>
              <a:t>Johanet</a:t>
            </a:r>
            <a:r>
              <a:rPr lang="pt-BR" sz="800" dirty="0">
                <a:solidFill>
                  <a:schemeClr val="bg2">
                    <a:lumMod val="90000"/>
                  </a:schemeClr>
                </a:solidFill>
              </a:rPr>
              <a:t> C, et al. </a:t>
            </a:r>
            <a:r>
              <a:rPr lang="pt-BR" sz="800" dirty="0" err="1">
                <a:solidFill>
                  <a:schemeClr val="bg2">
                    <a:lumMod val="90000"/>
                  </a:schemeClr>
                </a:solidFill>
              </a:rPr>
              <a:t>Biochemical</a:t>
            </a:r>
            <a:r>
              <a:rPr lang="pt-BR" sz="800" dirty="0">
                <a:solidFill>
                  <a:schemeClr val="bg2">
                    <a:lumMod val="90000"/>
                  </a:schemeClr>
                </a:solidFill>
              </a:rPr>
              <a:t> response </a:t>
            </a:r>
            <a:r>
              <a:rPr lang="pt-BR" sz="800" dirty="0" err="1">
                <a:solidFill>
                  <a:schemeClr val="bg2">
                    <a:lumMod val="90000"/>
                  </a:schemeClr>
                </a:solidFill>
              </a:rPr>
              <a:t>to</a:t>
            </a:r>
            <a:r>
              <a:rPr lang="pt-BR" sz="800" dirty="0">
                <a:solidFill>
                  <a:schemeClr val="bg2">
                    <a:lumMod val="90000"/>
                  </a:schemeClr>
                </a:solidFill>
              </a:rPr>
              <a:t> </a:t>
            </a:r>
            <a:r>
              <a:rPr lang="pt-BR" sz="800" dirty="0" err="1">
                <a:solidFill>
                  <a:schemeClr val="bg2">
                    <a:lumMod val="90000"/>
                  </a:schemeClr>
                </a:solidFill>
              </a:rPr>
              <a:t>ursodeoxycholic</a:t>
            </a:r>
            <a:r>
              <a:rPr lang="pt-BR" sz="800" dirty="0">
                <a:solidFill>
                  <a:schemeClr val="bg2">
                    <a:lumMod val="90000"/>
                  </a:schemeClr>
                </a:solidFill>
              </a:rPr>
              <a:t> </a:t>
            </a:r>
            <a:r>
              <a:rPr lang="pt-BR" sz="800" dirty="0" err="1">
                <a:solidFill>
                  <a:schemeClr val="bg2">
                    <a:lumMod val="90000"/>
                  </a:schemeClr>
                </a:solidFill>
              </a:rPr>
              <a:t>acid</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long-term</a:t>
            </a:r>
            <a:r>
              <a:rPr lang="pt-BR" sz="800" dirty="0">
                <a:solidFill>
                  <a:schemeClr val="bg2">
                    <a:lumMod val="90000"/>
                  </a:schemeClr>
                </a:solidFill>
              </a:rPr>
              <a:t> </a:t>
            </a:r>
            <a:r>
              <a:rPr lang="pt-BR" sz="800" dirty="0" err="1">
                <a:solidFill>
                  <a:schemeClr val="bg2">
                    <a:lumMod val="90000"/>
                  </a:schemeClr>
                </a:solidFill>
              </a:rPr>
              <a:t>prognosis</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2008 9;48(3):871 – 877.</a:t>
            </a:r>
          </a:p>
          <a:p>
            <a:r>
              <a:rPr lang="pt-BR" sz="800" dirty="0">
                <a:solidFill>
                  <a:schemeClr val="bg2">
                    <a:lumMod val="90000"/>
                  </a:schemeClr>
                </a:solidFill>
              </a:rPr>
              <a:t>[4] </a:t>
            </a:r>
            <a:r>
              <a:rPr lang="pt-BR" sz="800" dirty="0" err="1">
                <a:solidFill>
                  <a:schemeClr val="bg2">
                    <a:lumMod val="90000"/>
                  </a:schemeClr>
                </a:solidFill>
              </a:rPr>
              <a:t>Buddha</a:t>
            </a:r>
            <a:r>
              <a:rPr lang="pt-BR" sz="800" dirty="0">
                <a:solidFill>
                  <a:schemeClr val="bg2">
                    <a:lumMod val="90000"/>
                  </a:schemeClr>
                </a:solidFill>
              </a:rPr>
              <a:t> M, Sanchez MM, Avila DJ, Romero JE, Romero A, </a:t>
            </a:r>
            <a:r>
              <a:rPr lang="pt-BR" sz="800" dirty="0" err="1">
                <a:solidFill>
                  <a:schemeClr val="bg2">
                    <a:lumMod val="90000"/>
                  </a:schemeClr>
                </a:solidFill>
              </a:rPr>
              <a:t>Egwim</a:t>
            </a:r>
            <a:r>
              <a:rPr lang="pt-BR" sz="800" dirty="0">
                <a:solidFill>
                  <a:schemeClr val="bg2">
                    <a:lumMod val="90000"/>
                  </a:schemeClr>
                </a:solidFill>
              </a:rPr>
              <a:t> C, et al. Assessment </a:t>
            </a:r>
            <a:r>
              <a:rPr lang="pt-BR" sz="800" dirty="0" err="1">
                <a:solidFill>
                  <a:schemeClr val="bg2">
                    <a:lumMod val="90000"/>
                  </a:schemeClr>
                </a:solidFill>
              </a:rPr>
              <a:t>of</a:t>
            </a:r>
            <a:r>
              <a:rPr lang="pt-BR" sz="800" dirty="0">
                <a:solidFill>
                  <a:schemeClr val="bg2">
                    <a:lumMod val="90000"/>
                  </a:schemeClr>
                </a:solidFill>
              </a:rPr>
              <a:t> Toronto </a:t>
            </a:r>
            <a:r>
              <a:rPr lang="pt-BR" sz="800" dirty="0" err="1">
                <a:solidFill>
                  <a:schemeClr val="bg2">
                    <a:lumMod val="90000"/>
                  </a:schemeClr>
                </a:solidFill>
              </a:rPr>
              <a:t>Criteria</a:t>
            </a:r>
            <a:r>
              <a:rPr lang="pt-BR" sz="800" dirty="0">
                <a:solidFill>
                  <a:schemeClr val="bg2">
                    <a:lumMod val="90000"/>
                  </a:schemeClr>
                </a:solidFill>
              </a:rPr>
              <a:t> for Response </a:t>
            </a:r>
            <a:r>
              <a:rPr lang="pt-BR" sz="800" dirty="0" err="1">
                <a:solidFill>
                  <a:schemeClr val="bg2">
                    <a:lumMod val="90000"/>
                  </a:schemeClr>
                </a:solidFill>
              </a:rPr>
              <a:t>to</a:t>
            </a:r>
            <a:r>
              <a:rPr lang="pt-BR" sz="800" dirty="0">
                <a:solidFill>
                  <a:schemeClr val="bg2">
                    <a:lumMod val="90000"/>
                  </a:schemeClr>
                </a:solidFill>
              </a:rPr>
              <a:t> </a:t>
            </a:r>
            <a:r>
              <a:rPr lang="pt-BR" sz="800" dirty="0" err="1">
                <a:solidFill>
                  <a:schemeClr val="bg2">
                    <a:lumMod val="90000"/>
                  </a:schemeClr>
                </a:solidFill>
              </a:rPr>
              <a:t>Ursodiol</a:t>
            </a:r>
            <a:r>
              <a:rPr lang="pt-BR" sz="800" dirty="0">
                <a:solidFill>
                  <a:schemeClr val="bg2">
                    <a:lumMod val="90000"/>
                  </a:schemeClr>
                </a:solidFill>
              </a:rPr>
              <a:t> Use </a:t>
            </a:r>
            <a:r>
              <a:rPr lang="pt-BR" sz="800" dirty="0" err="1">
                <a:solidFill>
                  <a:schemeClr val="bg2">
                    <a:lumMod val="90000"/>
                  </a:schemeClr>
                </a:solidFill>
              </a:rPr>
              <a:t>Among</a:t>
            </a:r>
            <a:r>
              <a:rPr lang="pt-BR" sz="800" dirty="0">
                <a:solidFill>
                  <a:schemeClr val="bg2">
                    <a:lumMod val="90000"/>
                  </a:schemeClr>
                </a:solidFill>
              </a:rPr>
              <a:t> PBC </a:t>
            </a:r>
            <a:r>
              <a:rPr lang="pt-BR" sz="800" dirty="0" err="1">
                <a:solidFill>
                  <a:schemeClr val="bg2">
                    <a:lumMod val="90000"/>
                  </a:schemeClr>
                </a:solidFill>
              </a:rPr>
              <a:t>Patients</a:t>
            </a:r>
            <a:r>
              <a:rPr lang="pt-BR" sz="800" dirty="0">
                <a:solidFill>
                  <a:schemeClr val="bg2">
                    <a:lumMod val="90000"/>
                  </a:schemeClr>
                </a:solidFill>
              </a:rPr>
              <a:t> in a Community </a:t>
            </a:r>
            <a:r>
              <a:rPr lang="pt-BR" sz="800" dirty="0" err="1">
                <a:solidFill>
                  <a:schemeClr val="bg2">
                    <a:lumMod val="90000"/>
                  </a:schemeClr>
                </a:solidFill>
              </a:rPr>
              <a:t>Outpatient</a:t>
            </a:r>
            <a:r>
              <a:rPr lang="pt-BR" sz="800" dirty="0">
                <a:solidFill>
                  <a:schemeClr val="bg2">
                    <a:lumMod val="90000"/>
                  </a:schemeClr>
                </a:solidFill>
              </a:rPr>
              <a:t> Setting; 2021. </a:t>
            </a:r>
            <a:r>
              <a:rPr lang="pt-BR" sz="800" dirty="0" err="1">
                <a:solidFill>
                  <a:schemeClr val="bg2">
                    <a:lumMod val="90000"/>
                  </a:schemeClr>
                </a:solidFill>
              </a:rPr>
              <a:t>Available</a:t>
            </a:r>
            <a:r>
              <a:rPr lang="pt-BR" sz="800" dirty="0">
                <a:solidFill>
                  <a:schemeClr val="bg2">
                    <a:lumMod val="90000"/>
                  </a:schemeClr>
                </a:solidFill>
              </a:rPr>
              <a:t> </a:t>
            </a:r>
            <a:r>
              <a:rPr lang="pt-BR" sz="800" dirty="0" err="1">
                <a:solidFill>
                  <a:schemeClr val="bg2">
                    <a:lumMod val="90000"/>
                  </a:schemeClr>
                </a:solidFill>
              </a:rPr>
              <a:t>from</a:t>
            </a:r>
            <a:r>
              <a:rPr lang="pt-BR" sz="800" dirty="0">
                <a:solidFill>
                  <a:schemeClr val="bg2">
                    <a:lumMod val="90000"/>
                  </a:schemeClr>
                </a:solidFill>
              </a:rPr>
              <a:t>: http://journals.lww.com/</a:t>
            </a:r>
            <a:r>
              <a:rPr lang="pt-BR" sz="800" dirty="0" err="1">
                <a:solidFill>
                  <a:schemeClr val="bg2">
                    <a:lumMod val="90000"/>
                  </a:schemeClr>
                </a:solidFill>
              </a:rPr>
              <a:t>ajg</a:t>
            </a:r>
            <a:r>
              <a:rPr lang="pt-BR" sz="800" dirty="0">
                <a:solidFill>
                  <a:schemeClr val="bg2">
                    <a:lumMod val="90000"/>
                  </a:schemeClr>
                </a:solidFill>
              </a:rPr>
              <a:t>.</a:t>
            </a:r>
          </a:p>
          <a:p>
            <a:r>
              <a:rPr lang="pt-BR" sz="800" dirty="0">
                <a:solidFill>
                  <a:schemeClr val="bg2">
                    <a:lumMod val="90000"/>
                  </a:schemeClr>
                </a:solidFill>
              </a:rPr>
              <a:t>[5] </a:t>
            </a:r>
            <a:r>
              <a:rPr lang="pt-BR" sz="800" dirty="0" err="1">
                <a:solidFill>
                  <a:schemeClr val="bg2">
                    <a:lumMod val="90000"/>
                  </a:schemeClr>
                </a:solidFill>
              </a:rPr>
              <a:t>Corpechot</a:t>
            </a:r>
            <a:r>
              <a:rPr lang="pt-BR" sz="800" dirty="0">
                <a:solidFill>
                  <a:schemeClr val="bg2">
                    <a:lumMod val="90000"/>
                  </a:schemeClr>
                </a:solidFill>
              </a:rPr>
              <a:t> C, </a:t>
            </a:r>
            <a:r>
              <a:rPr lang="pt-BR" sz="800" dirty="0" err="1">
                <a:solidFill>
                  <a:schemeClr val="bg2">
                    <a:lumMod val="90000"/>
                  </a:schemeClr>
                </a:solidFill>
              </a:rPr>
              <a:t>Carrat</a:t>
            </a:r>
            <a:r>
              <a:rPr lang="pt-BR" sz="800" dirty="0">
                <a:solidFill>
                  <a:schemeClr val="bg2">
                    <a:lumMod val="90000"/>
                  </a:schemeClr>
                </a:solidFill>
              </a:rPr>
              <a:t> F, Bahr A, Chrétien Y, </a:t>
            </a:r>
            <a:r>
              <a:rPr lang="pt-BR" sz="800" dirty="0" err="1">
                <a:solidFill>
                  <a:schemeClr val="bg2">
                    <a:lumMod val="90000"/>
                  </a:schemeClr>
                </a:solidFill>
              </a:rPr>
              <a:t>Poupon</a:t>
            </a:r>
            <a:r>
              <a:rPr lang="pt-BR" sz="800" dirty="0">
                <a:solidFill>
                  <a:schemeClr val="bg2">
                    <a:lumMod val="90000"/>
                  </a:schemeClr>
                </a:solidFill>
              </a:rPr>
              <a:t> RE, </a:t>
            </a:r>
            <a:r>
              <a:rPr lang="pt-BR" sz="800" dirty="0" err="1">
                <a:solidFill>
                  <a:schemeClr val="bg2">
                    <a:lumMod val="90000"/>
                  </a:schemeClr>
                </a:solidFill>
              </a:rPr>
              <a:t>Poupon</a:t>
            </a:r>
            <a:r>
              <a:rPr lang="pt-BR" sz="800" dirty="0">
                <a:solidFill>
                  <a:schemeClr val="bg2">
                    <a:lumMod val="90000"/>
                  </a:schemeClr>
                </a:solidFill>
              </a:rPr>
              <a:t> R. The </a:t>
            </a:r>
            <a:r>
              <a:rPr lang="pt-BR" sz="800" dirty="0" err="1">
                <a:solidFill>
                  <a:schemeClr val="bg2">
                    <a:lumMod val="90000"/>
                  </a:schemeClr>
                </a:solidFill>
              </a:rPr>
              <a:t>effect</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ursodeoxycholic</a:t>
            </a:r>
            <a:r>
              <a:rPr lang="pt-BR" sz="800" dirty="0">
                <a:solidFill>
                  <a:schemeClr val="bg2">
                    <a:lumMod val="90000"/>
                  </a:schemeClr>
                </a:solidFill>
              </a:rPr>
              <a:t> </a:t>
            </a:r>
            <a:r>
              <a:rPr lang="pt-BR" sz="800" dirty="0" err="1">
                <a:solidFill>
                  <a:schemeClr val="bg2">
                    <a:lumMod val="90000"/>
                  </a:schemeClr>
                </a:solidFill>
              </a:rPr>
              <a:t>acid</a:t>
            </a:r>
            <a:r>
              <a:rPr lang="pt-BR" sz="800" dirty="0">
                <a:solidFill>
                  <a:schemeClr val="bg2">
                    <a:lumMod val="90000"/>
                  </a:schemeClr>
                </a:solidFill>
              </a:rPr>
              <a:t> </a:t>
            </a:r>
            <a:r>
              <a:rPr lang="pt-BR" sz="800" dirty="0" err="1">
                <a:solidFill>
                  <a:schemeClr val="bg2">
                    <a:lumMod val="90000"/>
                  </a:schemeClr>
                </a:solidFill>
              </a:rPr>
              <a:t>therapy</a:t>
            </a:r>
            <a:r>
              <a:rPr lang="pt-BR" sz="800" dirty="0">
                <a:solidFill>
                  <a:schemeClr val="bg2">
                    <a:lumMod val="90000"/>
                  </a:schemeClr>
                </a:solidFill>
              </a:rPr>
              <a:t> </a:t>
            </a:r>
            <a:r>
              <a:rPr lang="pt-BR" sz="800" dirty="0" err="1">
                <a:solidFill>
                  <a:schemeClr val="bg2">
                    <a:lumMod val="90000"/>
                  </a:schemeClr>
                </a:solidFill>
              </a:rPr>
              <a:t>on</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natural </a:t>
            </a:r>
            <a:r>
              <a:rPr lang="pt-BR" sz="800" dirty="0" err="1">
                <a:solidFill>
                  <a:schemeClr val="bg2">
                    <a:lumMod val="90000"/>
                  </a:schemeClr>
                </a:solidFill>
              </a:rPr>
              <a:t>course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2005;128(2):297 – 303.</a:t>
            </a:r>
          </a:p>
          <a:p>
            <a:r>
              <a:rPr lang="pt-BR" sz="800" dirty="0">
                <a:solidFill>
                  <a:schemeClr val="bg2">
                    <a:lumMod val="90000"/>
                  </a:schemeClr>
                </a:solidFill>
              </a:rPr>
              <a:t>[6] </a:t>
            </a:r>
            <a:r>
              <a:rPr lang="pt-BR" sz="800" dirty="0" err="1">
                <a:solidFill>
                  <a:schemeClr val="bg2">
                    <a:lumMod val="90000"/>
                  </a:schemeClr>
                </a:solidFill>
              </a:rPr>
              <a:t>Goet</a:t>
            </a:r>
            <a:r>
              <a:rPr lang="pt-BR" sz="800" dirty="0">
                <a:solidFill>
                  <a:schemeClr val="bg2">
                    <a:lumMod val="90000"/>
                  </a:schemeClr>
                </a:solidFill>
              </a:rPr>
              <a:t> JC, Perez CFM, </a:t>
            </a:r>
            <a:r>
              <a:rPr lang="pt-BR" sz="800" dirty="0" err="1">
                <a:solidFill>
                  <a:schemeClr val="bg2">
                    <a:lumMod val="90000"/>
                  </a:schemeClr>
                </a:solidFill>
              </a:rPr>
              <a:t>Harms</a:t>
            </a:r>
            <a:r>
              <a:rPr lang="pt-BR" sz="800" dirty="0">
                <a:solidFill>
                  <a:schemeClr val="bg2">
                    <a:lumMod val="90000"/>
                  </a:schemeClr>
                </a:solidFill>
              </a:rPr>
              <a:t> MH, </a:t>
            </a:r>
            <a:r>
              <a:rPr lang="pt-BR" sz="800" dirty="0" err="1">
                <a:solidFill>
                  <a:schemeClr val="bg2">
                    <a:lumMod val="90000"/>
                  </a:schemeClr>
                </a:solidFill>
              </a:rPr>
              <a:t>Floreani</a:t>
            </a:r>
            <a:r>
              <a:rPr lang="pt-BR" sz="800" dirty="0">
                <a:solidFill>
                  <a:schemeClr val="bg2">
                    <a:lumMod val="90000"/>
                  </a:schemeClr>
                </a:solidFill>
              </a:rPr>
              <a:t> A, </a:t>
            </a:r>
            <a:r>
              <a:rPr lang="pt-BR" sz="800" dirty="0" err="1">
                <a:solidFill>
                  <a:schemeClr val="bg2">
                    <a:lumMod val="90000"/>
                  </a:schemeClr>
                </a:solidFill>
              </a:rPr>
              <a:t>Cazzagon</a:t>
            </a:r>
            <a:r>
              <a:rPr lang="pt-BR" sz="800" dirty="0">
                <a:solidFill>
                  <a:schemeClr val="bg2">
                    <a:lumMod val="90000"/>
                  </a:schemeClr>
                </a:solidFill>
              </a:rPr>
              <a:t> N, </a:t>
            </a:r>
            <a:r>
              <a:rPr lang="pt-BR" sz="800" dirty="0" err="1">
                <a:solidFill>
                  <a:schemeClr val="bg2">
                    <a:lumMod val="90000"/>
                  </a:schemeClr>
                </a:solidFill>
              </a:rPr>
              <a:t>Bruns</a:t>
            </a:r>
            <a:r>
              <a:rPr lang="pt-BR" sz="800" dirty="0">
                <a:solidFill>
                  <a:schemeClr val="bg2">
                    <a:lumMod val="90000"/>
                  </a:schemeClr>
                </a:solidFill>
              </a:rPr>
              <a:t> T, et al. A </a:t>
            </a:r>
            <a:r>
              <a:rPr lang="pt-BR" sz="800" dirty="0" err="1">
                <a:solidFill>
                  <a:schemeClr val="bg2">
                    <a:lumMod val="90000"/>
                  </a:schemeClr>
                </a:solidFill>
              </a:rPr>
              <a:t>Comparison</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Prognostic</a:t>
            </a:r>
            <a:r>
              <a:rPr lang="pt-BR" sz="800" dirty="0">
                <a:solidFill>
                  <a:schemeClr val="bg2">
                    <a:lumMod val="90000"/>
                  </a:schemeClr>
                </a:solidFill>
              </a:rPr>
              <a:t> Scores (</a:t>
            </a:r>
            <a:r>
              <a:rPr lang="pt-BR" sz="800" dirty="0" err="1">
                <a:solidFill>
                  <a:schemeClr val="bg2">
                    <a:lumMod val="90000"/>
                  </a:schemeClr>
                </a:solidFill>
              </a:rPr>
              <a:t>Mayo</a:t>
            </a:r>
            <a:r>
              <a:rPr lang="pt-BR" sz="800" dirty="0">
                <a:solidFill>
                  <a:schemeClr val="bg2">
                    <a:lumMod val="90000"/>
                  </a:schemeClr>
                </a:solidFill>
              </a:rPr>
              <a:t>, UK-PBC, </a:t>
            </a:r>
            <a:r>
              <a:rPr lang="pt-BR" sz="800" dirty="0" err="1">
                <a:solidFill>
                  <a:schemeClr val="bg2">
                    <a:lumMod val="90000"/>
                  </a:schemeClr>
                </a:solidFill>
              </a:rPr>
              <a:t>and</a:t>
            </a:r>
            <a:r>
              <a:rPr lang="pt-BR" sz="800" dirty="0">
                <a:solidFill>
                  <a:schemeClr val="bg2">
                    <a:lumMod val="90000"/>
                  </a:schemeClr>
                </a:solidFill>
              </a:rPr>
              <a:t> GLOBE) in Primary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2021;7;116(7):1514 – 1522.</a:t>
            </a:r>
          </a:p>
          <a:p>
            <a:r>
              <a:rPr lang="pt-BR" sz="800" dirty="0">
                <a:solidFill>
                  <a:schemeClr val="bg2">
                    <a:lumMod val="90000"/>
                  </a:schemeClr>
                </a:solidFill>
              </a:rPr>
              <a:t>[7] </a:t>
            </a:r>
            <a:r>
              <a:rPr lang="pt-BR" sz="800" dirty="0" err="1">
                <a:solidFill>
                  <a:schemeClr val="bg2">
                    <a:lumMod val="90000"/>
                  </a:schemeClr>
                </a:solidFill>
              </a:rPr>
              <a:t>Degott</a:t>
            </a:r>
            <a:r>
              <a:rPr lang="pt-BR" sz="800" dirty="0">
                <a:solidFill>
                  <a:schemeClr val="bg2">
                    <a:lumMod val="90000"/>
                  </a:schemeClr>
                </a:solidFill>
              </a:rPr>
              <a:t> C, </a:t>
            </a:r>
            <a:r>
              <a:rPr lang="pt-BR" sz="800" dirty="0" err="1">
                <a:solidFill>
                  <a:schemeClr val="bg2">
                    <a:lumMod val="90000"/>
                  </a:schemeClr>
                </a:solidFill>
              </a:rPr>
              <a:t>Zafrani</a:t>
            </a:r>
            <a:r>
              <a:rPr lang="pt-BR" sz="800" dirty="0">
                <a:solidFill>
                  <a:schemeClr val="bg2">
                    <a:lumMod val="90000"/>
                  </a:schemeClr>
                </a:solidFill>
              </a:rPr>
              <a:t> ES, </a:t>
            </a:r>
            <a:r>
              <a:rPr lang="pt-BR" sz="800" dirty="0" err="1">
                <a:solidFill>
                  <a:schemeClr val="bg2">
                    <a:lumMod val="90000"/>
                  </a:schemeClr>
                </a:solidFill>
              </a:rPr>
              <a:t>Callard</a:t>
            </a:r>
            <a:r>
              <a:rPr lang="pt-BR" sz="800" dirty="0">
                <a:solidFill>
                  <a:schemeClr val="bg2">
                    <a:lumMod val="90000"/>
                  </a:schemeClr>
                </a:solidFill>
              </a:rPr>
              <a:t> P, </a:t>
            </a:r>
            <a:r>
              <a:rPr lang="pt-BR" sz="800" dirty="0" err="1">
                <a:solidFill>
                  <a:schemeClr val="bg2">
                    <a:lumMod val="90000"/>
                  </a:schemeClr>
                </a:solidFill>
              </a:rPr>
              <a:t>Balkau</a:t>
            </a:r>
            <a:r>
              <a:rPr lang="pt-BR" sz="800" dirty="0">
                <a:solidFill>
                  <a:schemeClr val="bg2">
                    <a:lumMod val="90000"/>
                  </a:schemeClr>
                </a:solidFill>
              </a:rPr>
              <a:t> B, </a:t>
            </a:r>
            <a:r>
              <a:rPr lang="pt-BR" sz="800" dirty="0" err="1">
                <a:solidFill>
                  <a:schemeClr val="bg2">
                    <a:lumMod val="90000"/>
                  </a:schemeClr>
                </a:solidFill>
              </a:rPr>
              <a:t>Poupon</a:t>
            </a:r>
            <a:r>
              <a:rPr lang="pt-BR" sz="800" dirty="0">
                <a:solidFill>
                  <a:schemeClr val="bg2">
                    <a:lumMod val="90000"/>
                  </a:schemeClr>
                </a:solidFill>
              </a:rPr>
              <a:t> RE, </a:t>
            </a:r>
            <a:r>
              <a:rPr lang="pt-BR" sz="800" dirty="0" err="1">
                <a:solidFill>
                  <a:schemeClr val="bg2">
                    <a:lumMod val="90000"/>
                  </a:schemeClr>
                </a:solidFill>
              </a:rPr>
              <a:t>Poupon</a:t>
            </a:r>
            <a:r>
              <a:rPr lang="pt-BR" sz="800" dirty="0">
                <a:solidFill>
                  <a:schemeClr val="bg2">
                    <a:lumMod val="90000"/>
                  </a:schemeClr>
                </a:solidFill>
              </a:rPr>
              <a:t> R. </a:t>
            </a:r>
            <a:r>
              <a:rPr lang="pt-BR" sz="800" dirty="0" err="1">
                <a:solidFill>
                  <a:schemeClr val="bg2">
                    <a:lumMod val="90000"/>
                  </a:schemeClr>
                </a:solidFill>
              </a:rPr>
              <a:t>Histopathological</a:t>
            </a:r>
            <a:r>
              <a:rPr lang="pt-BR" sz="800" dirty="0">
                <a:solidFill>
                  <a:schemeClr val="bg2">
                    <a:lumMod val="90000"/>
                  </a:schemeClr>
                </a:solidFill>
              </a:rPr>
              <a:t> </a:t>
            </a:r>
            <a:r>
              <a:rPr lang="pt-BR" sz="800" dirty="0" err="1">
                <a:solidFill>
                  <a:schemeClr val="bg2">
                    <a:lumMod val="90000"/>
                  </a:schemeClr>
                </a:solidFill>
              </a:rPr>
              <a:t>study</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a:t>
            </a:r>
            <a:r>
              <a:rPr lang="pt-BR" sz="800" dirty="0" err="1">
                <a:solidFill>
                  <a:schemeClr val="bg2">
                    <a:lumMod val="90000"/>
                  </a:schemeClr>
                </a:solidFill>
              </a:rPr>
              <a:t>effect</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ursodeoxycholic</a:t>
            </a:r>
            <a:r>
              <a:rPr lang="pt-BR" sz="800" dirty="0">
                <a:solidFill>
                  <a:schemeClr val="bg2">
                    <a:lumMod val="90000"/>
                  </a:schemeClr>
                </a:solidFill>
              </a:rPr>
              <a:t> </a:t>
            </a:r>
            <a:r>
              <a:rPr lang="pt-BR" sz="800" dirty="0" err="1">
                <a:solidFill>
                  <a:schemeClr val="bg2">
                    <a:lumMod val="90000"/>
                  </a:schemeClr>
                </a:solidFill>
              </a:rPr>
              <a:t>acid</a:t>
            </a:r>
            <a:r>
              <a:rPr lang="pt-BR" sz="800" dirty="0">
                <a:solidFill>
                  <a:schemeClr val="bg2">
                    <a:lumMod val="90000"/>
                  </a:schemeClr>
                </a:solidFill>
              </a:rPr>
              <a:t> </a:t>
            </a:r>
            <a:r>
              <a:rPr lang="pt-BR" sz="800" dirty="0" err="1">
                <a:solidFill>
                  <a:schemeClr val="bg2">
                    <a:lumMod val="90000"/>
                  </a:schemeClr>
                </a:solidFill>
              </a:rPr>
              <a:t>treatment</a:t>
            </a:r>
            <a:r>
              <a:rPr lang="pt-BR" sz="800" dirty="0">
                <a:solidFill>
                  <a:schemeClr val="bg2">
                    <a:lumMod val="90000"/>
                  </a:schemeClr>
                </a:solidFill>
              </a:rPr>
              <a:t> </a:t>
            </a:r>
            <a:r>
              <a:rPr lang="pt-BR" sz="800" dirty="0" err="1">
                <a:solidFill>
                  <a:schemeClr val="bg2">
                    <a:lumMod val="90000"/>
                  </a:schemeClr>
                </a:solidFill>
              </a:rPr>
              <a:t>on</a:t>
            </a:r>
            <a:r>
              <a:rPr lang="pt-BR" sz="800" dirty="0">
                <a:solidFill>
                  <a:schemeClr val="bg2">
                    <a:lumMod val="90000"/>
                  </a:schemeClr>
                </a:solidFill>
              </a:rPr>
              <a:t> </a:t>
            </a:r>
            <a:r>
              <a:rPr lang="pt-BR" sz="800" dirty="0" err="1">
                <a:solidFill>
                  <a:schemeClr val="bg2">
                    <a:lumMod val="90000"/>
                  </a:schemeClr>
                </a:solidFill>
              </a:rPr>
              <a:t>histology</a:t>
            </a:r>
            <a:r>
              <a:rPr lang="pt-BR" sz="800" dirty="0">
                <a:solidFill>
                  <a:schemeClr val="bg2">
                    <a:lumMod val="90000"/>
                  </a:schemeClr>
                </a:solidFill>
              </a:rPr>
              <a:t> </a:t>
            </a:r>
            <a:r>
              <a:rPr lang="pt-BR" sz="800" dirty="0" err="1">
                <a:solidFill>
                  <a:schemeClr val="bg2">
                    <a:lumMod val="90000"/>
                  </a:schemeClr>
                </a:solidFill>
              </a:rPr>
              <a:t>progression</a:t>
            </a:r>
            <a:r>
              <a:rPr lang="pt-BR" sz="800" dirty="0">
                <a:solidFill>
                  <a:schemeClr val="bg2">
                    <a:lumMod val="90000"/>
                  </a:schemeClr>
                </a:solidFill>
              </a:rPr>
              <a:t>. 1999;29(4):1007 – 1012.</a:t>
            </a:r>
          </a:p>
          <a:p>
            <a:r>
              <a:rPr lang="pt-BR" sz="800" dirty="0">
                <a:solidFill>
                  <a:schemeClr val="bg2">
                    <a:lumMod val="90000"/>
                  </a:schemeClr>
                </a:solidFill>
              </a:rPr>
              <a:t>[8] Perez CFM, </a:t>
            </a:r>
            <a:r>
              <a:rPr lang="pt-BR" sz="800" dirty="0" err="1">
                <a:solidFill>
                  <a:schemeClr val="bg2">
                    <a:lumMod val="90000"/>
                  </a:schemeClr>
                </a:solidFill>
              </a:rPr>
              <a:t>Hirschfield</a:t>
            </a:r>
            <a:r>
              <a:rPr lang="pt-BR" sz="800" dirty="0">
                <a:solidFill>
                  <a:schemeClr val="bg2">
                    <a:lumMod val="90000"/>
                  </a:schemeClr>
                </a:solidFill>
              </a:rPr>
              <a:t> GM, </a:t>
            </a:r>
            <a:r>
              <a:rPr lang="pt-BR" sz="800" dirty="0" err="1">
                <a:solidFill>
                  <a:schemeClr val="bg2">
                    <a:lumMod val="90000"/>
                  </a:schemeClr>
                </a:solidFill>
              </a:rPr>
              <a:t>Corpechot</a:t>
            </a:r>
            <a:r>
              <a:rPr lang="pt-BR" sz="800" dirty="0">
                <a:solidFill>
                  <a:schemeClr val="bg2">
                    <a:lumMod val="90000"/>
                  </a:schemeClr>
                </a:solidFill>
              </a:rPr>
              <a:t> C, </a:t>
            </a:r>
            <a:r>
              <a:rPr lang="pt-BR" sz="800" dirty="0" err="1">
                <a:solidFill>
                  <a:schemeClr val="bg2">
                    <a:lumMod val="90000"/>
                  </a:schemeClr>
                </a:solidFill>
              </a:rPr>
              <a:t>Floreani</a:t>
            </a:r>
            <a:r>
              <a:rPr lang="pt-BR" sz="800" dirty="0">
                <a:solidFill>
                  <a:schemeClr val="bg2">
                    <a:lumMod val="90000"/>
                  </a:schemeClr>
                </a:solidFill>
              </a:rPr>
              <a:t> A, </a:t>
            </a:r>
            <a:r>
              <a:rPr lang="pt-BR" sz="800" dirty="0" err="1">
                <a:solidFill>
                  <a:schemeClr val="bg2">
                    <a:lumMod val="90000"/>
                  </a:schemeClr>
                </a:solidFill>
              </a:rPr>
              <a:t>Mayo</a:t>
            </a:r>
            <a:r>
              <a:rPr lang="pt-BR" sz="800" dirty="0">
                <a:solidFill>
                  <a:schemeClr val="bg2">
                    <a:lumMod val="90000"/>
                  </a:schemeClr>
                </a:solidFill>
              </a:rPr>
              <a:t> MJ, van der Meer A, et al. </a:t>
            </a:r>
            <a:r>
              <a:rPr lang="pt-BR" sz="800" dirty="0" err="1">
                <a:solidFill>
                  <a:schemeClr val="bg2">
                    <a:lumMod val="90000"/>
                  </a:schemeClr>
                </a:solidFill>
              </a:rPr>
              <a:t>Fibrosis</a:t>
            </a:r>
            <a:r>
              <a:rPr lang="pt-BR" sz="800" dirty="0">
                <a:solidFill>
                  <a:schemeClr val="bg2">
                    <a:lumMod val="90000"/>
                  </a:schemeClr>
                </a:solidFill>
              </a:rPr>
              <a:t> Estadiamento is </a:t>
            </a:r>
            <a:r>
              <a:rPr lang="pt-BR" sz="800" dirty="0" err="1">
                <a:solidFill>
                  <a:schemeClr val="bg2">
                    <a:lumMod val="90000"/>
                  </a:schemeClr>
                </a:solidFill>
              </a:rPr>
              <a:t>an</a:t>
            </a:r>
            <a:r>
              <a:rPr lang="pt-BR" sz="800" dirty="0">
                <a:solidFill>
                  <a:schemeClr val="bg2">
                    <a:lumMod val="90000"/>
                  </a:schemeClr>
                </a:solidFill>
              </a:rPr>
              <a:t> </a:t>
            </a:r>
            <a:r>
              <a:rPr lang="pt-BR" sz="800" dirty="0" err="1">
                <a:solidFill>
                  <a:schemeClr val="bg2">
                    <a:lumMod val="90000"/>
                  </a:schemeClr>
                </a:solidFill>
              </a:rPr>
              <a:t>independent</a:t>
            </a:r>
            <a:r>
              <a:rPr lang="pt-BR" sz="800" dirty="0">
                <a:solidFill>
                  <a:schemeClr val="bg2">
                    <a:lumMod val="90000"/>
                  </a:schemeClr>
                </a:solidFill>
              </a:rPr>
              <a:t> </a:t>
            </a:r>
            <a:r>
              <a:rPr lang="pt-BR" sz="800" dirty="0" err="1">
                <a:solidFill>
                  <a:schemeClr val="bg2">
                    <a:lumMod val="90000"/>
                  </a:schemeClr>
                </a:solidFill>
              </a:rPr>
              <a:t>predictor</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outcome</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a:t>
            </a:r>
            <a:r>
              <a:rPr lang="pt-BR" sz="800" dirty="0" err="1">
                <a:solidFill>
                  <a:schemeClr val="bg2">
                    <a:lumMod val="90000"/>
                  </a:schemeClr>
                </a:solidFill>
              </a:rPr>
              <a:t>despite</a:t>
            </a:r>
            <a:r>
              <a:rPr lang="pt-BR" sz="800" dirty="0">
                <a:solidFill>
                  <a:schemeClr val="bg2">
                    <a:lumMod val="90000"/>
                  </a:schemeClr>
                </a:solidFill>
              </a:rPr>
              <a:t> </a:t>
            </a:r>
            <a:r>
              <a:rPr lang="pt-BR" sz="800" dirty="0" err="1">
                <a:solidFill>
                  <a:schemeClr val="bg2">
                    <a:lumMod val="90000"/>
                  </a:schemeClr>
                </a:solidFill>
              </a:rPr>
              <a:t>biochemical</a:t>
            </a:r>
            <a:r>
              <a:rPr lang="pt-BR" sz="800" dirty="0">
                <a:solidFill>
                  <a:schemeClr val="bg2">
                    <a:lumMod val="90000"/>
                  </a:schemeClr>
                </a:solidFill>
              </a:rPr>
              <a:t> </a:t>
            </a:r>
            <a:r>
              <a:rPr lang="pt-BR" sz="800" dirty="0" err="1">
                <a:solidFill>
                  <a:schemeClr val="bg2">
                    <a:lumMod val="90000"/>
                  </a:schemeClr>
                </a:solidFill>
              </a:rPr>
              <a:t>treatment</a:t>
            </a:r>
            <a:r>
              <a:rPr lang="pt-BR" sz="800" dirty="0">
                <a:solidFill>
                  <a:schemeClr val="bg2">
                    <a:lumMod val="90000"/>
                  </a:schemeClr>
                </a:solidFill>
              </a:rPr>
              <a:t> response. 2019 11;50(10):1127 – 1136.</a:t>
            </a:r>
          </a:p>
          <a:p>
            <a:r>
              <a:rPr lang="pt-BR" sz="800" dirty="0">
                <a:solidFill>
                  <a:schemeClr val="bg2">
                    <a:lumMod val="90000"/>
                  </a:schemeClr>
                </a:solidFill>
              </a:rPr>
              <a:t>[9] </a:t>
            </a:r>
            <a:r>
              <a:rPr lang="pt-BR" sz="800" dirty="0" err="1">
                <a:solidFill>
                  <a:schemeClr val="bg2">
                    <a:lumMod val="90000"/>
                  </a:schemeClr>
                </a:solidFill>
              </a:rPr>
              <a:t>Kumagi</a:t>
            </a:r>
            <a:r>
              <a:rPr lang="pt-BR" sz="800" dirty="0">
                <a:solidFill>
                  <a:schemeClr val="bg2">
                    <a:lumMod val="90000"/>
                  </a:schemeClr>
                </a:solidFill>
              </a:rPr>
              <a:t> T, </a:t>
            </a:r>
            <a:r>
              <a:rPr lang="pt-BR" sz="800" dirty="0" err="1">
                <a:solidFill>
                  <a:schemeClr val="bg2">
                    <a:lumMod val="90000"/>
                  </a:schemeClr>
                </a:solidFill>
              </a:rPr>
              <a:t>Guindi</a:t>
            </a:r>
            <a:r>
              <a:rPr lang="pt-BR" sz="800" dirty="0">
                <a:solidFill>
                  <a:schemeClr val="bg2">
                    <a:lumMod val="90000"/>
                  </a:schemeClr>
                </a:solidFill>
              </a:rPr>
              <a:t> M, Fischer SE, </a:t>
            </a:r>
            <a:r>
              <a:rPr lang="pt-BR" sz="800" dirty="0" err="1">
                <a:solidFill>
                  <a:schemeClr val="bg2">
                    <a:lumMod val="90000"/>
                  </a:schemeClr>
                </a:solidFill>
              </a:rPr>
              <a:t>Arenovich</a:t>
            </a:r>
            <a:r>
              <a:rPr lang="pt-BR" sz="800" dirty="0">
                <a:solidFill>
                  <a:schemeClr val="bg2">
                    <a:lumMod val="90000"/>
                  </a:schemeClr>
                </a:solidFill>
              </a:rPr>
              <a:t> T, </a:t>
            </a:r>
            <a:r>
              <a:rPr lang="pt-BR" sz="800" dirty="0" err="1">
                <a:solidFill>
                  <a:schemeClr val="bg2">
                    <a:lumMod val="90000"/>
                  </a:schemeClr>
                </a:solidFill>
              </a:rPr>
              <a:t>Abdalian</a:t>
            </a:r>
            <a:r>
              <a:rPr lang="pt-BR" sz="800" dirty="0">
                <a:solidFill>
                  <a:schemeClr val="bg2">
                    <a:lumMod val="90000"/>
                  </a:schemeClr>
                </a:solidFill>
              </a:rPr>
              <a:t> R, </a:t>
            </a:r>
            <a:r>
              <a:rPr lang="pt-BR" sz="800" dirty="0" err="1">
                <a:solidFill>
                  <a:schemeClr val="bg2">
                    <a:lumMod val="90000"/>
                  </a:schemeClr>
                </a:solidFill>
              </a:rPr>
              <a:t>Coltescu</a:t>
            </a:r>
            <a:r>
              <a:rPr lang="pt-BR" sz="800" dirty="0">
                <a:solidFill>
                  <a:schemeClr val="bg2">
                    <a:lumMod val="90000"/>
                  </a:schemeClr>
                </a:solidFill>
              </a:rPr>
              <a:t> C, et al. Baseline </a:t>
            </a:r>
            <a:r>
              <a:rPr lang="pt-BR" sz="800" dirty="0" err="1">
                <a:solidFill>
                  <a:schemeClr val="bg2">
                    <a:lumMod val="90000"/>
                  </a:schemeClr>
                </a:solidFill>
              </a:rPr>
              <a:t>ductopenia</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treatment</a:t>
            </a:r>
            <a:r>
              <a:rPr lang="pt-BR" sz="800" dirty="0">
                <a:solidFill>
                  <a:schemeClr val="bg2">
                    <a:lumMod val="90000"/>
                  </a:schemeClr>
                </a:solidFill>
              </a:rPr>
              <a:t> response </a:t>
            </a:r>
            <a:r>
              <a:rPr lang="pt-BR" sz="800" dirty="0" err="1">
                <a:solidFill>
                  <a:schemeClr val="bg2">
                    <a:lumMod val="90000"/>
                  </a:schemeClr>
                </a:solidFill>
              </a:rPr>
              <a:t>predict</a:t>
            </a:r>
            <a:r>
              <a:rPr lang="pt-BR" sz="800" dirty="0">
                <a:solidFill>
                  <a:schemeClr val="bg2">
                    <a:lumMod val="90000"/>
                  </a:schemeClr>
                </a:solidFill>
              </a:rPr>
              <a:t> </a:t>
            </a:r>
            <a:r>
              <a:rPr lang="pt-BR" sz="800" dirty="0" err="1">
                <a:solidFill>
                  <a:schemeClr val="bg2">
                    <a:lumMod val="90000"/>
                  </a:schemeClr>
                </a:solidFill>
              </a:rPr>
              <a:t>long-term</a:t>
            </a:r>
            <a:r>
              <a:rPr lang="pt-BR" sz="800" dirty="0">
                <a:solidFill>
                  <a:schemeClr val="bg2">
                    <a:lumMod val="90000"/>
                  </a:schemeClr>
                </a:solidFill>
              </a:rPr>
              <a:t> histological </a:t>
            </a:r>
            <a:r>
              <a:rPr lang="pt-BR" sz="800" dirty="0" err="1">
                <a:solidFill>
                  <a:schemeClr val="bg2">
                    <a:lumMod val="90000"/>
                  </a:schemeClr>
                </a:solidFill>
              </a:rPr>
              <a:t>progression</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2010 10;105(10):2186 – 2194.</a:t>
            </a:r>
          </a:p>
          <a:p>
            <a:r>
              <a:rPr lang="pt-BR" sz="800" dirty="0">
                <a:solidFill>
                  <a:schemeClr val="bg2">
                    <a:lumMod val="90000"/>
                  </a:schemeClr>
                </a:solidFill>
              </a:rPr>
              <a:t>[10] Angulo P, </a:t>
            </a:r>
            <a:r>
              <a:rPr lang="pt-BR" sz="800" dirty="0" err="1">
                <a:solidFill>
                  <a:schemeClr val="bg2">
                    <a:lumMod val="90000"/>
                  </a:schemeClr>
                </a:solidFill>
              </a:rPr>
              <a:t>Batts</a:t>
            </a:r>
            <a:r>
              <a:rPr lang="pt-BR" sz="800" dirty="0">
                <a:solidFill>
                  <a:schemeClr val="bg2">
                    <a:lumMod val="90000"/>
                  </a:schemeClr>
                </a:solidFill>
              </a:rPr>
              <a:t> KP, </a:t>
            </a:r>
            <a:r>
              <a:rPr lang="pt-BR" sz="800" dirty="0" err="1">
                <a:solidFill>
                  <a:schemeClr val="bg2">
                    <a:lumMod val="90000"/>
                  </a:schemeClr>
                </a:solidFill>
              </a:rPr>
              <a:t>Therneau</a:t>
            </a:r>
            <a:r>
              <a:rPr lang="pt-BR" sz="800" dirty="0">
                <a:solidFill>
                  <a:schemeClr val="bg2">
                    <a:lumMod val="90000"/>
                  </a:schemeClr>
                </a:solidFill>
              </a:rPr>
              <a:t> TM, Jorgensen RA, Dickson ER, </a:t>
            </a:r>
            <a:r>
              <a:rPr lang="pt-BR" sz="800" dirty="0" err="1">
                <a:solidFill>
                  <a:schemeClr val="bg2">
                    <a:lumMod val="90000"/>
                  </a:schemeClr>
                </a:solidFill>
              </a:rPr>
              <a:t>Lindor</a:t>
            </a:r>
            <a:r>
              <a:rPr lang="pt-BR" sz="800" dirty="0">
                <a:solidFill>
                  <a:schemeClr val="bg2">
                    <a:lumMod val="90000"/>
                  </a:schemeClr>
                </a:solidFill>
              </a:rPr>
              <a:t> KD. </a:t>
            </a:r>
            <a:r>
              <a:rPr lang="pt-BR" sz="800" dirty="0" err="1">
                <a:solidFill>
                  <a:schemeClr val="bg2">
                    <a:lumMod val="90000"/>
                  </a:schemeClr>
                </a:solidFill>
              </a:rPr>
              <a:t>Longterm</a:t>
            </a:r>
            <a:r>
              <a:rPr lang="pt-BR" sz="800" dirty="0">
                <a:solidFill>
                  <a:schemeClr val="bg2">
                    <a:lumMod val="90000"/>
                  </a:schemeClr>
                </a:solidFill>
              </a:rPr>
              <a:t> </a:t>
            </a:r>
            <a:r>
              <a:rPr lang="pt-BR" sz="800" dirty="0" err="1">
                <a:solidFill>
                  <a:schemeClr val="bg2">
                    <a:lumMod val="90000"/>
                  </a:schemeClr>
                </a:solidFill>
              </a:rPr>
              <a:t>ursodeoxycholic</a:t>
            </a:r>
            <a:r>
              <a:rPr lang="pt-BR" sz="800" dirty="0">
                <a:solidFill>
                  <a:schemeClr val="bg2">
                    <a:lumMod val="90000"/>
                  </a:schemeClr>
                </a:solidFill>
              </a:rPr>
              <a:t> </a:t>
            </a:r>
            <a:r>
              <a:rPr lang="pt-BR" sz="800" dirty="0" err="1">
                <a:solidFill>
                  <a:schemeClr val="bg2">
                    <a:lumMod val="90000"/>
                  </a:schemeClr>
                </a:solidFill>
              </a:rPr>
              <a:t>acid</a:t>
            </a:r>
            <a:r>
              <a:rPr lang="pt-BR" sz="800" dirty="0">
                <a:solidFill>
                  <a:schemeClr val="bg2">
                    <a:lumMod val="90000"/>
                  </a:schemeClr>
                </a:solidFill>
              </a:rPr>
              <a:t> delays histological </a:t>
            </a:r>
            <a:r>
              <a:rPr lang="pt-BR" sz="800" dirty="0" err="1">
                <a:solidFill>
                  <a:schemeClr val="bg2">
                    <a:lumMod val="90000"/>
                  </a:schemeClr>
                </a:solidFill>
              </a:rPr>
              <a:t>progression</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1999;29(3):644 – 647.</a:t>
            </a:r>
          </a:p>
          <a:p>
            <a:r>
              <a:rPr lang="pt-BR" sz="800" dirty="0">
                <a:solidFill>
                  <a:schemeClr val="bg2">
                    <a:lumMod val="90000"/>
                  </a:schemeClr>
                </a:solidFill>
              </a:rPr>
              <a:t>[11] </a:t>
            </a:r>
            <a:r>
              <a:rPr lang="pt-BR" sz="800" dirty="0" err="1">
                <a:solidFill>
                  <a:schemeClr val="bg2">
                    <a:lumMod val="90000"/>
                  </a:schemeClr>
                </a:solidFill>
              </a:rPr>
              <a:t>Dyson</a:t>
            </a:r>
            <a:r>
              <a:rPr lang="pt-BR" sz="800" dirty="0">
                <a:solidFill>
                  <a:schemeClr val="bg2">
                    <a:lumMod val="90000"/>
                  </a:schemeClr>
                </a:solidFill>
              </a:rPr>
              <a:t> JK, </a:t>
            </a:r>
            <a:r>
              <a:rPr lang="pt-BR" sz="800" dirty="0" err="1">
                <a:solidFill>
                  <a:schemeClr val="bg2">
                    <a:lumMod val="90000"/>
                  </a:schemeClr>
                </a:solidFill>
              </a:rPr>
              <a:t>Beuers</a:t>
            </a:r>
            <a:r>
              <a:rPr lang="pt-BR" sz="800" dirty="0">
                <a:solidFill>
                  <a:schemeClr val="bg2">
                    <a:lumMod val="90000"/>
                  </a:schemeClr>
                </a:solidFill>
              </a:rPr>
              <a:t> U, Jones DEJ, </a:t>
            </a:r>
            <a:r>
              <a:rPr lang="pt-BR" sz="800" dirty="0" err="1">
                <a:solidFill>
                  <a:schemeClr val="bg2">
                    <a:lumMod val="90000"/>
                  </a:schemeClr>
                </a:solidFill>
              </a:rPr>
              <a:t>Lohse</a:t>
            </a:r>
            <a:r>
              <a:rPr lang="pt-BR" sz="800" dirty="0">
                <a:solidFill>
                  <a:schemeClr val="bg2">
                    <a:lumMod val="90000"/>
                  </a:schemeClr>
                </a:solidFill>
              </a:rPr>
              <a:t> AW, Hudson M.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Lancet (London, </a:t>
            </a:r>
            <a:r>
              <a:rPr lang="pt-BR" sz="800" dirty="0" err="1">
                <a:solidFill>
                  <a:schemeClr val="bg2">
                    <a:lumMod val="90000"/>
                  </a:schemeClr>
                </a:solidFill>
              </a:rPr>
              <a:t>England</a:t>
            </a:r>
            <a:r>
              <a:rPr lang="pt-BR" sz="800" dirty="0">
                <a:solidFill>
                  <a:schemeClr val="bg2">
                    <a:lumMod val="90000"/>
                  </a:schemeClr>
                </a:solidFill>
              </a:rPr>
              <a:t>). 2018 2;391:2547 – 2559.</a:t>
            </a:r>
          </a:p>
          <a:p>
            <a:r>
              <a:rPr lang="pt-BR" sz="800" dirty="0">
                <a:solidFill>
                  <a:schemeClr val="bg2">
                    <a:lumMod val="90000"/>
                  </a:schemeClr>
                </a:solidFill>
              </a:rPr>
              <a:t>[12] </a:t>
            </a:r>
            <a:r>
              <a:rPr lang="pt-BR" sz="800" dirty="0" err="1">
                <a:solidFill>
                  <a:schemeClr val="bg2">
                    <a:lumMod val="90000"/>
                  </a:schemeClr>
                </a:solidFill>
              </a:rPr>
              <a:t>Hirschfield</a:t>
            </a:r>
            <a:r>
              <a:rPr lang="pt-BR" sz="800" dirty="0">
                <a:solidFill>
                  <a:schemeClr val="bg2">
                    <a:lumMod val="90000"/>
                  </a:schemeClr>
                </a:solidFill>
              </a:rPr>
              <a:t> GM, </a:t>
            </a:r>
            <a:r>
              <a:rPr lang="pt-BR" sz="800" dirty="0" err="1">
                <a:solidFill>
                  <a:schemeClr val="bg2">
                    <a:lumMod val="90000"/>
                  </a:schemeClr>
                </a:solidFill>
              </a:rPr>
              <a:t>Karlsen</a:t>
            </a:r>
            <a:r>
              <a:rPr lang="pt-BR" sz="800" dirty="0">
                <a:solidFill>
                  <a:schemeClr val="bg2">
                    <a:lumMod val="90000"/>
                  </a:schemeClr>
                </a:solidFill>
              </a:rPr>
              <a:t> TH, </a:t>
            </a:r>
            <a:r>
              <a:rPr lang="pt-BR" sz="800" dirty="0" err="1">
                <a:solidFill>
                  <a:schemeClr val="bg2">
                    <a:lumMod val="90000"/>
                  </a:schemeClr>
                </a:solidFill>
              </a:rPr>
              <a:t>Lindor</a:t>
            </a:r>
            <a:r>
              <a:rPr lang="pt-BR" sz="800" dirty="0">
                <a:solidFill>
                  <a:schemeClr val="bg2">
                    <a:lumMod val="90000"/>
                  </a:schemeClr>
                </a:solidFill>
              </a:rPr>
              <a:t> KD, Adams DH.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vol.382; 2013. p. 1587 – 1599.</a:t>
            </a:r>
          </a:p>
          <a:p>
            <a:r>
              <a:rPr lang="pt-BR" sz="800" dirty="0">
                <a:solidFill>
                  <a:schemeClr val="bg2">
                    <a:lumMod val="90000"/>
                  </a:schemeClr>
                </a:solidFill>
              </a:rPr>
              <a:t>[13] </a:t>
            </a:r>
            <a:r>
              <a:rPr lang="pt-BR" sz="800" dirty="0" err="1">
                <a:solidFill>
                  <a:schemeClr val="bg2">
                    <a:lumMod val="90000"/>
                  </a:schemeClr>
                </a:solidFill>
              </a:rPr>
              <a:t>Broome</a:t>
            </a:r>
            <a:r>
              <a:rPr lang="pt-BR" sz="800" dirty="0">
                <a:solidFill>
                  <a:schemeClr val="bg2">
                    <a:lumMod val="90000"/>
                  </a:schemeClr>
                </a:solidFill>
              </a:rPr>
              <a:t> U, Olsson R, </a:t>
            </a:r>
            <a:r>
              <a:rPr lang="pt-BR" sz="800" dirty="0" err="1">
                <a:solidFill>
                  <a:schemeClr val="bg2">
                    <a:lumMod val="90000"/>
                  </a:schemeClr>
                </a:solidFill>
              </a:rPr>
              <a:t>Loof</a:t>
            </a:r>
            <a:r>
              <a:rPr lang="pt-BR" sz="800" dirty="0">
                <a:solidFill>
                  <a:schemeClr val="bg2">
                    <a:lumMod val="90000"/>
                  </a:schemeClr>
                </a:solidFill>
              </a:rPr>
              <a:t> L, </a:t>
            </a:r>
            <a:r>
              <a:rPr lang="pt-BR" sz="800" dirty="0" err="1">
                <a:solidFill>
                  <a:schemeClr val="bg2">
                    <a:lumMod val="90000"/>
                  </a:schemeClr>
                </a:solidFill>
              </a:rPr>
              <a:t>Bodemar</a:t>
            </a:r>
            <a:r>
              <a:rPr lang="pt-BR" sz="800" dirty="0">
                <a:solidFill>
                  <a:schemeClr val="bg2">
                    <a:lumMod val="90000"/>
                  </a:schemeClr>
                </a:solidFill>
              </a:rPr>
              <a:t> G, </a:t>
            </a:r>
            <a:r>
              <a:rPr lang="pt-BR" sz="800" dirty="0" err="1">
                <a:solidFill>
                  <a:schemeClr val="bg2">
                    <a:lumMod val="90000"/>
                  </a:schemeClr>
                </a:solidFill>
              </a:rPr>
              <a:t>Hultcrantz</a:t>
            </a:r>
            <a:r>
              <a:rPr lang="pt-BR" sz="800" dirty="0">
                <a:solidFill>
                  <a:schemeClr val="bg2">
                    <a:lumMod val="90000"/>
                  </a:schemeClr>
                </a:solidFill>
              </a:rPr>
              <a:t> R, </a:t>
            </a:r>
            <a:r>
              <a:rPr lang="pt-BR" sz="800" dirty="0" err="1">
                <a:solidFill>
                  <a:schemeClr val="bg2">
                    <a:lumMod val="90000"/>
                  </a:schemeClr>
                </a:solidFill>
              </a:rPr>
              <a:t>Danielsson</a:t>
            </a:r>
            <a:r>
              <a:rPr lang="pt-BR" sz="800" dirty="0">
                <a:solidFill>
                  <a:schemeClr val="bg2">
                    <a:lumMod val="90000"/>
                  </a:schemeClr>
                </a:solidFill>
              </a:rPr>
              <a:t> A, et al. Natural </a:t>
            </a:r>
            <a:r>
              <a:rPr lang="pt-BR" sz="800" dirty="0" err="1">
                <a:solidFill>
                  <a:schemeClr val="bg2">
                    <a:lumMod val="90000"/>
                  </a:schemeClr>
                </a:solidFill>
              </a:rPr>
              <a:t>history</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prognostic</a:t>
            </a:r>
            <a:r>
              <a:rPr lang="pt-BR" sz="800" dirty="0">
                <a:solidFill>
                  <a:schemeClr val="bg2">
                    <a:lumMod val="90000"/>
                  </a:schemeClr>
                </a:solidFill>
              </a:rPr>
              <a:t> </a:t>
            </a:r>
            <a:r>
              <a:rPr lang="pt-BR" sz="800" dirty="0" err="1">
                <a:solidFill>
                  <a:schemeClr val="bg2">
                    <a:lumMod val="90000"/>
                  </a:schemeClr>
                </a:solidFill>
              </a:rPr>
              <a:t>factors</a:t>
            </a:r>
            <a:r>
              <a:rPr lang="pt-BR" sz="800" dirty="0">
                <a:solidFill>
                  <a:schemeClr val="bg2">
                    <a:lumMod val="90000"/>
                  </a:schemeClr>
                </a:solidFill>
              </a:rPr>
              <a:t> in 305 Swedish </a:t>
            </a:r>
            <a:r>
              <a:rPr lang="pt-BR" sz="800" dirty="0" err="1">
                <a:solidFill>
                  <a:schemeClr val="bg2">
                    <a:lumMod val="90000"/>
                  </a:schemeClr>
                </a:solidFill>
              </a:rPr>
              <a:t>patients</a:t>
            </a:r>
            <a:r>
              <a:rPr lang="pt-BR" sz="800" dirty="0">
                <a:solidFill>
                  <a:schemeClr val="bg2">
                    <a:lumMod val="90000"/>
                  </a:schemeClr>
                </a:solidFill>
              </a:rPr>
              <a:t> with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1996 4;38(4):610 – 615.</a:t>
            </a:r>
          </a:p>
          <a:p>
            <a:r>
              <a:rPr lang="pt-BR" sz="800" dirty="0">
                <a:solidFill>
                  <a:schemeClr val="bg2">
                    <a:lumMod val="90000"/>
                  </a:schemeClr>
                </a:solidFill>
              </a:rPr>
              <a:t>[14] </a:t>
            </a:r>
            <a:r>
              <a:rPr lang="pt-BR" sz="800" dirty="0" err="1">
                <a:solidFill>
                  <a:schemeClr val="bg2">
                    <a:lumMod val="90000"/>
                  </a:schemeClr>
                </a:solidFill>
              </a:rPr>
              <a:t>Fricker</a:t>
            </a:r>
            <a:r>
              <a:rPr lang="pt-BR" sz="800" dirty="0">
                <a:solidFill>
                  <a:schemeClr val="bg2">
                    <a:lumMod val="90000"/>
                  </a:schemeClr>
                </a:solidFill>
              </a:rPr>
              <a:t> ZP, Lichtenstein DR.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A </a:t>
            </a:r>
            <a:r>
              <a:rPr lang="pt-BR" sz="800" dirty="0" err="1">
                <a:solidFill>
                  <a:schemeClr val="bg2">
                    <a:lumMod val="90000"/>
                  </a:schemeClr>
                </a:solidFill>
              </a:rPr>
              <a:t>Concise</a:t>
            </a:r>
            <a:r>
              <a:rPr lang="pt-BR" sz="800" dirty="0">
                <a:solidFill>
                  <a:schemeClr val="bg2">
                    <a:lumMod val="90000"/>
                  </a:schemeClr>
                </a:solidFill>
              </a:rPr>
              <a:t> Review </a:t>
            </a:r>
            <a:r>
              <a:rPr lang="pt-BR" sz="800" dirty="0" err="1">
                <a:solidFill>
                  <a:schemeClr val="bg2">
                    <a:lumMod val="90000"/>
                  </a:schemeClr>
                </a:solidFill>
              </a:rPr>
              <a:t>of</a:t>
            </a:r>
            <a:r>
              <a:rPr lang="pt-BR" sz="800" dirty="0">
                <a:solidFill>
                  <a:schemeClr val="bg2">
                    <a:lumMod val="90000"/>
                  </a:schemeClr>
                </a:solidFill>
              </a:rPr>
              <a:t> Diagnosis </a:t>
            </a:r>
            <a:r>
              <a:rPr lang="pt-BR" sz="800" dirty="0" err="1">
                <a:solidFill>
                  <a:schemeClr val="bg2">
                    <a:lumMod val="90000"/>
                  </a:schemeClr>
                </a:solidFill>
              </a:rPr>
              <a:t>and</a:t>
            </a:r>
            <a:r>
              <a:rPr lang="pt-BR" sz="800" dirty="0">
                <a:solidFill>
                  <a:schemeClr val="bg2">
                    <a:lumMod val="90000"/>
                  </a:schemeClr>
                </a:solidFill>
              </a:rPr>
              <a:t> Management; 2019.</a:t>
            </a:r>
          </a:p>
          <a:p>
            <a:r>
              <a:rPr lang="pt-BR" sz="800" dirty="0">
                <a:solidFill>
                  <a:schemeClr val="bg2">
                    <a:lumMod val="90000"/>
                  </a:schemeClr>
                </a:solidFill>
              </a:rPr>
              <a:t>[15] </a:t>
            </a:r>
            <a:r>
              <a:rPr lang="pt-BR" sz="800" dirty="0" err="1">
                <a:solidFill>
                  <a:schemeClr val="bg2">
                    <a:lumMod val="90000"/>
                  </a:schemeClr>
                </a:solidFill>
              </a:rPr>
              <a:t>Ponsioen</a:t>
            </a:r>
            <a:r>
              <a:rPr lang="pt-BR" sz="800" dirty="0">
                <a:solidFill>
                  <a:schemeClr val="bg2">
                    <a:lumMod val="90000"/>
                  </a:schemeClr>
                </a:solidFill>
              </a:rPr>
              <a:t> CY, Chapman RW, </a:t>
            </a:r>
            <a:r>
              <a:rPr lang="pt-BR" sz="800" dirty="0" err="1">
                <a:solidFill>
                  <a:schemeClr val="bg2">
                    <a:lumMod val="90000"/>
                  </a:schemeClr>
                </a:solidFill>
              </a:rPr>
              <a:t>Chazouillères</a:t>
            </a:r>
            <a:r>
              <a:rPr lang="pt-BR" sz="800" dirty="0">
                <a:solidFill>
                  <a:schemeClr val="bg2">
                    <a:lumMod val="90000"/>
                  </a:schemeClr>
                </a:solidFill>
              </a:rPr>
              <a:t> O, </a:t>
            </a:r>
            <a:r>
              <a:rPr lang="pt-BR" sz="800" dirty="0" err="1">
                <a:solidFill>
                  <a:schemeClr val="bg2">
                    <a:lumMod val="90000"/>
                  </a:schemeClr>
                </a:solidFill>
              </a:rPr>
              <a:t>Hirschfield</a:t>
            </a:r>
            <a:r>
              <a:rPr lang="pt-BR" sz="800" dirty="0">
                <a:solidFill>
                  <a:schemeClr val="bg2">
                    <a:lumMod val="90000"/>
                  </a:schemeClr>
                </a:solidFill>
              </a:rPr>
              <a:t> GM, </a:t>
            </a:r>
            <a:r>
              <a:rPr lang="pt-BR" sz="800" dirty="0" err="1">
                <a:solidFill>
                  <a:schemeClr val="bg2">
                    <a:lumMod val="90000"/>
                  </a:schemeClr>
                </a:solidFill>
              </a:rPr>
              <a:t>Karlsen</a:t>
            </a:r>
            <a:r>
              <a:rPr lang="pt-BR" sz="800" dirty="0">
                <a:solidFill>
                  <a:schemeClr val="bg2">
                    <a:lumMod val="90000"/>
                  </a:schemeClr>
                </a:solidFill>
              </a:rPr>
              <a:t> TH, </a:t>
            </a:r>
            <a:r>
              <a:rPr lang="pt-BR" sz="800" dirty="0" err="1">
                <a:solidFill>
                  <a:schemeClr val="bg2">
                    <a:lumMod val="90000"/>
                  </a:schemeClr>
                </a:solidFill>
              </a:rPr>
              <a:t>Lohse</a:t>
            </a:r>
            <a:r>
              <a:rPr lang="pt-BR" sz="800" dirty="0">
                <a:solidFill>
                  <a:schemeClr val="bg2">
                    <a:lumMod val="90000"/>
                  </a:schemeClr>
                </a:solidFill>
              </a:rPr>
              <a:t> AW, et al. </a:t>
            </a:r>
            <a:r>
              <a:rPr lang="pt-BR" sz="800" dirty="0" err="1">
                <a:solidFill>
                  <a:schemeClr val="bg2">
                    <a:lumMod val="90000"/>
                  </a:schemeClr>
                </a:solidFill>
              </a:rPr>
              <a:t>Surrogate</a:t>
            </a:r>
            <a:r>
              <a:rPr lang="pt-BR" sz="800" dirty="0">
                <a:solidFill>
                  <a:schemeClr val="bg2">
                    <a:lumMod val="90000"/>
                  </a:schemeClr>
                </a:solidFill>
              </a:rPr>
              <a:t> </a:t>
            </a:r>
            <a:r>
              <a:rPr lang="pt-BR" sz="800" dirty="0" err="1">
                <a:solidFill>
                  <a:schemeClr val="bg2">
                    <a:lumMod val="90000"/>
                  </a:schemeClr>
                </a:solidFill>
              </a:rPr>
              <a:t>endpoints</a:t>
            </a:r>
            <a:r>
              <a:rPr lang="pt-BR" sz="800" dirty="0">
                <a:solidFill>
                  <a:schemeClr val="bg2">
                    <a:lumMod val="90000"/>
                  </a:schemeClr>
                </a:solidFill>
              </a:rPr>
              <a:t> for </a:t>
            </a:r>
            <a:r>
              <a:rPr lang="pt-BR" sz="800" dirty="0" err="1">
                <a:solidFill>
                  <a:schemeClr val="bg2">
                    <a:lumMod val="90000"/>
                  </a:schemeClr>
                </a:solidFill>
              </a:rPr>
              <a:t>clinical</a:t>
            </a:r>
            <a:r>
              <a:rPr lang="pt-BR" sz="800" dirty="0">
                <a:solidFill>
                  <a:schemeClr val="bg2">
                    <a:lumMod val="90000"/>
                  </a:schemeClr>
                </a:solidFill>
              </a:rPr>
              <a:t> </a:t>
            </a:r>
            <a:r>
              <a:rPr lang="pt-BR" sz="800" dirty="0" err="1">
                <a:solidFill>
                  <a:schemeClr val="bg2">
                    <a:lumMod val="90000"/>
                  </a:schemeClr>
                </a:solidFill>
              </a:rPr>
              <a:t>trials</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Review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results</a:t>
            </a:r>
            <a:r>
              <a:rPr lang="pt-BR" sz="800" dirty="0">
                <a:solidFill>
                  <a:schemeClr val="bg2">
                    <a:lumMod val="90000"/>
                  </a:schemeClr>
                </a:solidFill>
              </a:rPr>
              <a:t> </a:t>
            </a:r>
            <a:r>
              <a:rPr lang="pt-BR" sz="800" dirty="0" err="1">
                <a:solidFill>
                  <a:schemeClr val="bg2">
                    <a:lumMod val="90000"/>
                  </a:schemeClr>
                </a:solidFill>
              </a:rPr>
              <a:t>from</a:t>
            </a:r>
            <a:r>
              <a:rPr lang="pt-BR" sz="800" dirty="0">
                <a:solidFill>
                  <a:schemeClr val="bg2">
                    <a:lumMod val="90000"/>
                  </a:schemeClr>
                </a:solidFill>
              </a:rPr>
              <a:t> </a:t>
            </a:r>
            <a:r>
              <a:rPr lang="pt-BR" sz="800" dirty="0" err="1">
                <a:solidFill>
                  <a:schemeClr val="bg2">
                    <a:lumMod val="90000"/>
                  </a:schemeClr>
                </a:solidFill>
              </a:rPr>
              <a:t>an</a:t>
            </a:r>
            <a:r>
              <a:rPr lang="pt-BR" sz="800" dirty="0">
                <a:solidFill>
                  <a:schemeClr val="bg2">
                    <a:lumMod val="90000"/>
                  </a:schemeClr>
                </a:solidFill>
              </a:rPr>
              <a:t> </a:t>
            </a:r>
            <a:r>
              <a:rPr lang="pt-BR" sz="800" dirty="0" err="1">
                <a:solidFill>
                  <a:schemeClr val="bg2">
                    <a:lumMod val="90000"/>
                  </a:schemeClr>
                </a:solidFill>
              </a:rPr>
              <a:t>International</a:t>
            </a:r>
            <a:r>
              <a:rPr lang="pt-BR" sz="800" dirty="0">
                <a:solidFill>
                  <a:schemeClr val="bg2">
                    <a:lumMod val="90000"/>
                  </a:schemeClr>
                </a:solidFill>
              </a:rPr>
              <a:t> PSC </a:t>
            </a:r>
            <a:r>
              <a:rPr lang="pt-BR" sz="800" dirty="0" err="1">
                <a:solidFill>
                  <a:schemeClr val="bg2">
                    <a:lumMod val="90000"/>
                  </a:schemeClr>
                </a:solidFill>
              </a:rPr>
              <a:t>Study</a:t>
            </a:r>
            <a:r>
              <a:rPr lang="pt-BR" sz="800" dirty="0">
                <a:solidFill>
                  <a:schemeClr val="bg2">
                    <a:lumMod val="90000"/>
                  </a:schemeClr>
                </a:solidFill>
              </a:rPr>
              <a:t> </a:t>
            </a:r>
            <a:r>
              <a:rPr lang="pt-BR" sz="800" dirty="0" err="1">
                <a:solidFill>
                  <a:schemeClr val="bg2">
                    <a:lumMod val="90000"/>
                  </a:schemeClr>
                </a:solidFill>
              </a:rPr>
              <a:t>Group</a:t>
            </a:r>
            <a:r>
              <a:rPr lang="pt-BR" sz="800" dirty="0">
                <a:solidFill>
                  <a:schemeClr val="bg2">
                    <a:lumMod val="90000"/>
                  </a:schemeClr>
                </a:solidFill>
              </a:rPr>
              <a:t> consensus </a:t>
            </a:r>
            <a:r>
              <a:rPr lang="pt-BR" sz="800" dirty="0" err="1">
                <a:solidFill>
                  <a:schemeClr val="bg2">
                    <a:lumMod val="90000"/>
                  </a:schemeClr>
                </a:solidFill>
              </a:rPr>
              <a:t>process</a:t>
            </a:r>
            <a:r>
              <a:rPr lang="pt-BR" sz="800" dirty="0">
                <a:solidFill>
                  <a:schemeClr val="bg2">
                    <a:lumMod val="90000"/>
                  </a:schemeClr>
                </a:solidFill>
              </a:rPr>
              <a:t>. 2016 4;63(4):1357 –1367.</a:t>
            </a:r>
          </a:p>
          <a:p>
            <a:r>
              <a:rPr lang="pt-BR" sz="800" dirty="0">
                <a:solidFill>
                  <a:schemeClr val="bg2">
                    <a:lumMod val="90000"/>
                  </a:schemeClr>
                </a:solidFill>
              </a:rPr>
              <a:t>[16] </a:t>
            </a:r>
            <a:r>
              <a:rPr lang="pt-BR" sz="800" dirty="0" err="1">
                <a:solidFill>
                  <a:schemeClr val="bg2">
                    <a:lumMod val="90000"/>
                  </a:schemeClr>
                </a:solidFill>
              </a:rPr>
              <a:t>Jabłońska</a:t>
            </a:r>
            <a:r>
              <a:rPr lang="pt-BR" sz="800" dirty="0">
                <a:solidFill>
                  <a:schemeClr val="bg2">
                    <a:lumMod val="90000"/>
                  </a:schemeClr>
                </a:solidFill>
              </a:rPr>
              <a:t> J, </a:t>
            </a:r>
            <a:r>
              <a:rPr lang="pt-BR" sz="800" dirty="0" err="1">
                <a:solidFill>
                  <a:schemeClr val="bg2">
                    <a:lumMod val="90000"/>
                  </a:schemeClr>
                </a:solidFill>
              </a:rPr>
              <a:t>Cielecka-Kuszyk</a:t>
            </a:r>
            <a:r>
              <a:rPr lang="pt-BR" sz="800" dirty="0">
                <a:solidFill>
                  <a:schemeClr val="bg2">
                    <a:lumMod val="90000"/>
                  </a:schemeClr>
                </a:solidFill>
              </a:rPr>
              <a:t> J, </a:t>
            </a:r>
            <a:r>
              <a:rPr lang="pt-BR" sz="800" dirty="0" err="1">
                <a:solidFill>
                  <a:schemeClr val="bg2">
                    <a:lumMod val="90000"/>
                  </a:schemeClr>
                </a:solidFill>
              </a:rPr>
              <a:t>Mikuła</a:t>
            </a:r>
            <a:r>
              <a:rPr lang="pt-BR" sz="800" dirty="0">
                <a:solidFill>
                  <a:schemeClr val="bg2">
                    <a:lumMod val="90000"/>
                  </a:schemeClr>
                </a:solidFill>
              </a:rPr>
              <a:t> T, </a:t>
            </a:r>
            <a:r>
              <a:rPr lang="pt-BR" sz="800" dirty="0" err="1">
                <a:solidFill>
                  <a:schemeClr val="bg2">
                    <a:lumMod val="90000"/>
                  </a:schemeClr>
                </a:solidFill>
              </a:rPr>
              <a:t>Kozłowska</a:t>
            </a:r>
            <a:r>
              <a:rPr lang="pt-BR" sz="800" dirty="0">
                <a:solidFill>
                  <a:schemeClr val="bg2">
                    <a:lumMod val="90000"/>
                  </a:schemeClr>
                </a:solidFill>
              </a:rPr>
              <a:t> </a:t>
            </a:r>
            <a:r>
              <a:rPr lang="pt-BR" sz="800" dirty="0" err="1">
                <a:solidFill>
                  <a:schemeClr val="bg2">
                    <a:lumMod val="90000"/>
                  </a:schemeClr>
                </a:solidFill>
              </a:rPr>
              <a:t>J,Wiercińska-Drapało</a:t>
            </a:r>
            <a:r>
              <a:rPr lang="pt-BR" sz="800" dirty="0">
                <a:solidFill>
                  <a:schemeClr val="bg2">
                    <a:lumMod val="90000"/>
                  </a:schemeClr>
                </a:solidFill>
              </a:rPr>
              <a:t> A. </a:t>
            </a:r>
            <a:r>
              <a:rPr lang="pt-BR" sz="800" dirty="0" err="1">
                <a:solidFill>
                  <a:schemeClr val="bg2">
                    <a:lumMod val="90000"/>
                  </a:schemeClr>
                </a:solidFill>
              </a:rPr>
              <a:t>Hepatopathy</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unknown</a:t>
            </a:r>
            <a:r>
              <a:rPr lang="pt-BR" sz="800" dirty="0">
                <a:solidFill>
                  <a:schemeClr val="bg2">
                    <a:lumMod val="90000"/>
                  </a:schemeClr>
                </a:solidFill>
              </a:rPr>
              <a:t> </a:t>
            </a:r>
            <a:r>
              <a:rPr lang="pt-BR" sz="800" dirty="0" err="1">
                <a:solidFill>
                  <a:schemeClr val="bg2">
                    <a:lumMod val="90000"/>
                  </a:schemeClr>
                </a:solidFill>
              </a:rPr>
              <a:t>etiology</a:t>
            </a:r>
            <a:r>
              <a:rPr lang="pt-BR" sz="800" dirty="0">
                <a:solidFill>
                  <a:schemeClr val="bg2">
                    <a:lumMod val="90000"/>
                  </a:schemeClr>
                </a:solidFill>
              </a:rPr>
              <a:t> - Is liver biopsy a </a:t>
            </a:r>
            <a:r>
              <a:rPr lang="pt-BR" sz="800" dirty="0" err="1">
                <a:solidFill>
                  <a:schemeClr val="bg2">
                    <a:lumMod val="90000"/>
                  </a:schemeClr>
                </a:solidFill>
              </a:rPr>
              <a:t>good</a:t>
            </a:r>
            <a:r>
              <a:rPr lang="pt-BR" sz="800" dirty="0">
                <a:solidFill>
                  <a:schemeClr val="bg2">
                    <a:lumMod val="90000"/>
                  </a:schemeClr>
                </a:solidFill>
              </a:rPr>
              <a:t> tool in </a:t>
            </a:r>
            <a:r>
              <a:rPr lang="pt-BR" sz="800" dirty="0" err="1">
                <a:solidFill>
                  <a:schemeClr val="bg2">
                    <a:lumMod val="90000"/>
                  </a:schemeClr>
                </a:solidFill>
              </a:rPr>
              <a:t>differential</a:t>
            </a:r>
            <a:r>
              <a:rPr lang="pt-BR" sz="800" dirty="0">
                <a:solidFill>
                  <a:schemeClr val="bg2">
                    <a:lumMod val="90000"/>
                  </a:schemeClr>
                </a:solidFill>
              </a:rPr>
              <a:t> diagnosis? 2019;15(6):1462 – 1467.</a:t>
            </a:r>
          </a:p>
          <a:p>
            <a:r>
              <a:rPr lang="pt-BR" sz="800" dirty="0">
                <a:solidFill>
                  <a:schemeClr val="bg2">
                    <a:lumMod val="90000"/>
                  </a:schemeClr>
                </a:solidFill>
              </a:rPr>
              <a:t>[17] Ludwig J, Dickson ER, Mcdonald GSA. </a:t>
            </a:r>
            <a:r>
              <a:rPr lang="pt-BR" sz="800" dirty="0" err="1">
                <a:solidFill>
                  <a:schemeClr val="bg2">
                    <a:lumMod val="90000"/>
                  </a:schemeClr>
                </a:solidFill>
              </a:rPr>
              <a:t>Staging</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Chronic</a:t>
            </a:r>
            <a:r>
              <a:rPr lang="pt-BR" sz="800" dirty="0">
                <a:solidFill>
                  <a:schemeClr val="bg2">
                    <a:lumMod val="90000"/>
                  </a:schemeClr>
                </a:solidFill>
              </a:rPr>
              <a:t> </a:t>
            </a:r>
            <a:r>
              <a:rPr lang="pt-BR" sz="800" dirty="0" err="1">
                <a:solidFill>
                  <a:schemeClr val="bg2">
                    <a:lumMod val="90000"/>
                  </a:schemeClr>
                </a:solidFill>
              </a:rPr>
              <a:t>Nonsuppurative</a:t>
            </a:r>
            <a:r>
              <a:rPr lang="pt-BR" sz="800" dirty="0">
                <a:solidFill>
                  <a:schemeClr val="bg2">
                    <a:lumMod val="90000"/>
                  </a:schemeClr>
                </a:solidFill>
              </a:rPr>
              <a:t> </a:t>
            </a:r>
            <a:r>
              <a:rPr lang="pt-BR" sz="800" dirty="0" err="1">
                <a:solidFill>
                  <a:schemeClr val="bg2">
                    <a:lumMod val="90000"/>
                  </a:schemeClr>
                </a:solidFill>
              </a:rPr>
              <a:t>Destructive</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a:t>
            </a:r>
            <a:r>
              <a:rPr lang="pt-BR" sz="800" dirty="0" err="1">
                <a:solidFill>
                  <a:schemeClr val="bg2">
                    <a:lumMod val="90000"/>
                  </a:schemeClr>
                </a:solidFill>
              </a:rPr>
              <a:t>Syndrome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Primary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1978.</a:t>
            </a:r>
          </a:p>
          <a:p>
            <a:r>
              <a:rPr lang="pt-BR" sz="800" dirty="0">
                <a:solidFill>
                  <a:schemeClr val="bg2">
                    <a:lumMod val="90000"/>
                  </a:schemeClr>
                </a:solidFill>
              </a:rPr>
              <a:t>[18] </a:t>
            </a:r>
            <a:r>
              <a:rPr lang="pt-BR" sz="800" dirty="0" err="1">
                <a:solidFill>
                  <a:schemeClr val="bg2">
                    <a:lumMod val="90000"/>
                  </a:schemeClr>
                </a:solidFill>
              </a:rPr>
              <a:t>Scheuer</a:t>
            </a:r>
            <a:r>
              <a:rPr lang="pt-BR" sz="800" dirty="0">
                <a:solidFill>
                  <a:schemeClr val="bg2">
                    <a:lumMod val="90000"/>
                  </a:schemeClr>
                </a:solidFill>
              </a:rPr>
              <a:t> PJ, </a:t>
            </a:r>
            <a:r>
              <a:rPr lang="pt-BR" sz="800" dirty="0" err="1">
                <a:solidFill>
                  <a:schemeClr val="bg2">
                    <a:lumMod val="90000"/>
                  </a:schemeClr>
                </a:solidFill>
              </a:rPr>
              <a:t>Lefkowitch</a:t>
            </a:r>
            <a:r>
              <a:rPr lang="pt-BR" sz="800" dirty="0">
                <a:solidFill>
                  <a:schemeClr val="bg2">
                    <a:lumMod val="90000"/>
                  </a:schemeClr>
                </a:solidFill>
              </a:rPr>
              <a:t> JH. Liver biopsy </a:t>
            </a:r>
            <a:r>
              <a:rPr lang="pt-BR" sz="800" dirty="0" err="1">
                <a:solidFill>
                  <a:schemeClr val="bg2">
                    <a:lumMod val="90000"/>
                  </a:schemeClr>
                </a:solidFill>
              </a:rPr>
              <a:t>interpretation</a:t>
            </a:r>
            <a:r>
              <a:rPr lang="pt-BR" sz="800" dirty="0">
                <a:solidFill>
                  <a:schemeClr val="bg2">
                    <a:lumMod val="90000"/>
                  </a:schemeClr>
                </a:solidFill>
              </a:rPr>
              <a:t>. London; 2006.</a:t>
            </a:r>
          </a:p>
          <a:p>
            <a:r>
              <a:rPr lang="pt-BR" sz="800" dirty="0">
                <a:solidFill>
                  <a:schemeClr val="bg2">
                    <a:lumMod val="90000"/>
                  </a:schemeClr>
                </a:solidFill>
              </a:rPr>
              <a:t>[19] </a:t>
            </a:r>
            <a:r>
              <a:rPr lang="pt-BR" sz="800" dirty="0" err="1">
                <a:solidFill>
                  <a:schemeClr val="bg2">
                    <a:lumMod val="90000"/>
                  </a:schemeClr>
                </a:solidFill>
              </a:rPr>
              <a:t>Vries</a:t>
            </a:r>
            <a:r>
              <a:rPr lang="pt-BR" sz="800" dirty="0">
                <a:solidFill>
                  <a:schemeClr val="bg2">
                    <a:lumMod val="90000"/>
                  </a:schemeClr>
                </a:solidFill>
              </a:rPr>
              <a:t> EMGD, </a:t>
            </a:r>
            <a:r>
              <a:rPr lang="pt-BR" sz="800" dirty="0" err="1">
                <a:solidFill>
                  <a:schemeClr val="bg2">
                    <a:lumMod val="90000"/>
                  </a:schemeClr>
                </a:solidFill>
              </a:rPr>
              <a:t>Verheij</a:t>
            </a:r>
            <a:r>
              <a:rPr lang="pt-BR" sz="800" dirty="0">
                <a:solidFill>
                  <a:schemeClr val="bg2">
                    <a:lumMod val="90000"/>
                  </a:schemeClr>
                </a:solidFill>
              </a:rPr>
              <a:t> J, </a:t>
            </a:r>
            <a:r>
              <a:rPr lang="pt-BR" sz="800" dirty="0" err="1">
                <a:solidFill>
                  <a:schemeClr val="bg2">
                    <a:lumMod val="90000"/>
                  </a:schemeClr>
                </a:solidFill>
              </a:rPr>
              <a:t>Hubscher</a:t>
            </a:r>
            <a:r>
              <a:rPr lang="pt-BR" sz="800" dirty="0">
                <a:solidFill>
                  <a:schemeClr val="bg2">
                    <a:lumMod val="90000"/>
                  </a:schemeClr>
                </a:solidFill>
              </a:rPr>
              <a:t> SG, </a:t>
            </a:r>
            <a:r>
              <a:rPr lang="pt-BR" sz="800" dirty="0" err="1">
                <a:solidFill>
                  <a:schemeClr val="bg2">
                    <a:lumMod val="90000"/>
                  </a:schemeClr>
                </a:solidFill>
              </a:rPr>
              <a:t>Leeflang</a:t>
            </a:r>
            <a:r>
              <a:rPr lang="pt-BR" sz="800" dirty="0">
                <a:solidFill>
                  <a:schemeClr val="bg2">
                    <a:lumMod val="90000"/>
                  </a:schemeClr>
                </a:solidFill>
              </a:rPr>
              <a:t> MMG, </a:t>
            </a:r>
            <a:r>
              <a:rPr lang="pt-BR" sz="800" dirty="0" err="1">
                <a:solidFill>
                  <a:schemeClr val="bg2">
                    <a:lumMod val="90000"/>
                  </a:schemeClr>
                </a:solidFill>
              </a:rPr>
              <a:t>Boonstra</a:t>
            </a:r>
            <a:r>
              <a:rPr lang="pt-BR" sz="800" dirty="0">
                <a:solidFill>
                  <a:schemeClr val="bg2">
                    <a:lumMod val="90000"/>
                  </a:schemeClr>
                </a:solidFill>
              </a:rPr>
              <a:t> K, </a:t>
            </a:r>
            <a:r>
              <a:rPr lang="pt-BR" sz="800" dirty="0" err="1">
                <a:solidFill>
                  <a:schemeClr val="bg2">
                    <a:lumMod val="90000"/>
                  </a:schemeClr>
                </a:solidFill>
              </a:rPr>
              <a:t>Beuers</a:t>
            </a:r>
            <a:r>
              <a:rPr lang="pt-BR" sz="800" dirty="0">
                <a:solidFill>
                  <a:schemeClr val="bg2">
                    <a:lumMod val="90000"/>
                  </a:schemeClr>
                </a:solidFill>
              </a:rPr>
              <a:t> U, et al. </a:t>
            </a:r>
            <a:r>
              <a:rPr lang="pt-BR" sz="800" dirty="0" err="1">
                <a:solidFill>
                  <a:schemeClr val="bg2">
                    <a:lumMod val="90000"/>
                  </a:schemeClr>
                </a:solidFill>
              </a:rPr>
              <a:t>Applicability</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prognostic</a:t>
            </a:r>
            <a:r>
              <a:rPr lang="pt-BR" sz="800" dirty="0">
                <a:solidFill>
                  <a:schemeClr val="bg2">
                    <a:lumMod val="90000"/>
                  </a:schemeClr>
                </a:solidFill>
              </a:rPr>
              <a:t> </a:t>
            </a:r>
            <a:r>
              <a:rPr lang="pt-BR" sz="800" dirty="0" err="1">
                <a:solidFill>
                  <a:schemeClr val="bg2">
                    <a:lumMod val="90000"/>
                  </a:schemeClr>
                </a:solidFill>
              </a:rPr>
              <a:t>value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histologic</a:t>
            </a:r>
            <a:r>
              <a:rPr lang="pt-BR" sz="800" dirty="0">
                <a:solidFill>
                  <a:schemeClr val="bg2">
                    <a:lumMod val="90000"/>
                  </a:schemeClr>
                </a:solidFill>
              </a:rPr>
              <a:t> </a:t>
            </a:r>
            <a:r>
              <a:rPr lang="pt-BR" sz="800" dirty="0" err="1">
                <a:solidFill>
                  <a:schemeClr val="bg2">
                    <a:lumMod val="90000"/>
                  </a:schemeClr>
                </a:solidFill>
              </a:rPr>
              <a:t>scoring</a:t>
            </a:r>
            <a:r>
              <a:rPr lang="pt-BR" sz="800" dirty="0">
                <a:solidFill>
                  <a:schemeClr val="bg2">
                    <a:lumMod val="90000"/>
                  </a:schemeClr>
                </a:solidFill>
              </a:rPr>
              <a:t> systems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a:t>
            </a:r>
          </a:p>
          <a:p>
            <a:r>
              <a:rPr lang="pt-BR" sz="800" dirty="0">
                <a:solidFill>
                  <a:schemeClr val="bg2">
                    <a:lumMod val="90000"/>
                  </a:schemeClr>
                </a:solidFill>
              </a:rPr>
              <a:t>[20] Chan AWH, Chan RCK, Wong GLH, Wong VWS, Choi PCL, Chan HLY, et al. Evaluation </a:t>
            </a:r>
            <a:r>
              <a:rPr lang="pt-BR" sz="800" dirty="0" err="1">
                <a:solidFill>
                  <a:schemeClr val="bg2">
                    <a:lumMod val="90000"/>
                  </a:schemeClr>
                </a:solidFill>
              </a:rPr>
              <a:t>of</a:t>
            </a:r>
            <a:r>
              <a:rPr lang="pt-BR" sz="800" dirty="0">
                <a:solidFill>
                  <a:schemeClr val="bg2">
                    <a:lumMod val="90000"/>
                  </a:schemeClr>
                </a:solidFill>
              </a:rPr>
              <a:t> histological </a:t>
            </a:r>
            <a:r>
              <a:rPr lang="pt-BR" sz="800" dirty="0" err="1">
                <a:solidFill>
                  <a:schemeClr val="bg2">
                    <a:lumMod val="90000"/>
                  </a:schemeClr>
                </a:solidFill>
              </a:rPr>
              <a:t>staging</a:t>
            </a:r>
            <a:r>
              <a:rPr lang="pt-BR" sz="800" dirty="0">
                <a:solidFill>
                  <a:schemeClr val="bg2">
                    <a:lumMod val="90000"/>
                  </a:schemeClr>
                </a:solidFill>
              </a:rPr>
              <a:t> systems for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a:t>
            </a:r>
            <a:r>
              <a:rPr lang="pt-BR" sz="800" dirty="0" err="1">
                <a:solidFill>
                  <a:schemeClr val="bg2">
                    <a:lumMod val="90000"/>
                  </a:schemeClr>
                </a:solidFill>
              </a:rPr>
              <a:t>correlation</a:t>
            </a:r>
            <a:r>
              <a:rPr lang="pt-BR" sz="800" dirty="0">
                <a:solidFill>
                  <a:schemeClr val="bg2">
                    <a:lumMod val="90000"/>
                  </a:schemeClr>
                </a:solidFill>
              </a:rPr>
              <a:t> with </a:t>
            </a:r>
            <a:r>
              <a:rPr lang="pt-BR" sz="800" dirty="0" err="1">
                <a:solidFill>
                  <a:schemeClr val="bg2">
                    <a:lumMod val="90000"/>
                  </a:schemeClr>
                </a:solidFill>
              </a:rPr>
              <a:t>clinical</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biochemical</a:t>
            </a:r>
            <a:r>
              <a:rPr lang="pt-BR" sz="800" dirty="0">
                <a:solidFill>
                  <a:schemeClr val="bg2">
                    <a:lumMod val="90000"/>
                  </a:schemeClr>
                </a:solidFill>
              </a:rPr>
              <a:t> </a:t>
            </a:r>
            <a:r>
              <a:rPr lang="pt-BR" sz="800" dirty="0" err="1">
                <a:solidFill>
                  <a:schemeClr val="bg2">
                    <a:lumMod val="90000"/>
                  </a:schemeClr>
                </a:solidFill>
              </a:rPr>
              <a:t>factors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significance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pathological</a:t>
            </a:r>
            <a:r>
              <a:rPr lang="pt-BR" sz="800" dirty="0">
                <a:solidFill>
                  <a:schemeClr val="bg2">
                    <a:lumMod val="90000"/>
                  </a:schemeClr>
                </a:solidFill>
              </a:rPr>
              <a:t> </a:t>
            </a:r>
            <a:r>
              <a:rPr lang="pt-BR" sz="800" dirty="0" err="1">
                <a:solidFill>
                  <a:schemeClr val="bg2">
                    <a:lumMod val="90000"/>
                  </a:schemeClr>
                </a:solidFill>
              </a:rPr>
              <a:t>parameters</a:t>
            </a:r>
            <a:r>
              <a:rPr lang="pt-BR" sz="800" dirty="0">
                <a:solidFill>
                  <a:schemeClr val="bg2">
                    <a:lumMod val="90000"/>
                  </a:schemeClr>
                </a:solidFill>
              </a:rPr>
              <a:t> in </a:t>
            </a:r>
            <a:r>
              <a:rPr lang="pt-BR" sz="800" dirty="0" err="1">
                <a:solidFill>
                  <a:schemeClr val="bg2">
                    <a:lumMod val="90000"/>
                  </a:schemeClr>
                </a:solidFill>
              </a:rPr>
              <a:t>prognostication</a:t>
            </a:r>
            <a:r>
              <a:rPr lang="pt-BR" sz="800" dirty="0">
                <a:solidFill>
                  <a:schemeClr val="bg2">
                    <a:lumMod val="90000"/>
                  </a:schemeClr>
                </a:solidFill>
              </a:rPr>
              <a:t>. 2014 8;65(2):174 – 186.</a:t>
            </a:r>
          </a:p>
          <a:p>
            <a:r>
              <a:rPr lang="pt-BR" sz="800" dirty="0">
                <a:solidFill>
                  <a:schemeClr val="bg2">
                    <a:lumMod val="90000"/>
                  </a:schemeClr>
                </a:solidFill>
              </a:rPr>
              <a:t>[21] Hiramatsu K, Aoyama H, Zen Y, </a:t>
            </a:r>
            <a:r>
              <a:rPr lang="pt-BR" sz="800" dirty="0" err="1">
                <a:solidFill>
                  <a:schemeClr val="bg2">
                    <a:lumMod val="90000"/>
                  </a:schemeClr>
                </a:solidFill>
              </a:rPr>
              <a:t>Aishima</a:t>
            </a:r>
            <a:r>
              <a:rPr lang="pt-BR" sz="800" dirty="0">
                <a:solidFill>
                  <a:schemeClr val="bg2">
                    <a:lumMod val="90000"/>
                  </a:schemeClr>
                </a:solidFill>
              </a:rPr>
              <a:t> S, </a:t>
            </a:r>
            <a:r>
              <a:rPr lang="pt-BR" sz="800" dirty="0" err="1">
                <a:solidFill>
                  <a:schemeClr val="bg2">
                    <a:lumMod val="90000"/>
                  </a:schemeClr>
                </a:solidFill>
              </a:rPr>
              <a:t>Kitagawa</a:t>
            </a:r>
            <a:r>
              <a:rPr lang="pt-BR" sz="800" dirty="0">
                <a:solidFill>
                  <a:schemeClr val="bg2">
                    <a:lumMod val="90000"/>
                  </a:schemeClr>
                </a:solidFill>
              </a:rPr>
              <a:t> S, Nakanuma Y. </a:t>
            </a:r>
            <a:r>
              <a:rPr lang="pt-BR" sz="800" dirty="0" err="1">
                <a:solidFill>
                  <a:schemeClr val="bg2">
                    <a:lumMod val="90000"/>
                  </a:schemeClr>
                </a:solidFill>
              </a:rPr>
              <a:t>Proposal</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 new </a:t>
            </a:r>
            <a:r>
              <a:rPr lang="pt-BR" sz="800" dirty="0" err="1">
                <a:solidFill>
                  <a:schemeClr val="bg2">
                    <a:lumMod val="90000"/>
                  </a:schemeClr>
                </a:solidFill>
              </a:rPr>
              <a:t>staging</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grading system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liver for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2006 11;49(5):466 – 478.</a:t>
            </a:r>
          </a:p>
          <a:p>
            <a:r>
              <a:rPr lang="pt-BR" sz="800" dirty="0">
                <a:solidFill>
                  <a:schemeClr val="bg2">
                    <a:lumMod val="90000"/>
                  </a:schemeClr>
                </a:solidFill>
              </a:rPr>
              <a:t>[22] Nakanuma Y, Zen Y, Harada K, Sasaki M, </a:t>
            </a:r>
            <a:r>
              <a:rPr lang="pt-BR" sz="800" dirty="0" err="1">
                <a:solidFill>
                  <a:schemeClr val="bg2">
                    <a:lumMod val="90000"/>
                  </a:schemeClr>
                </a:solidFill>
              </a:rPr>
              <a:t>Nonomura</a:t>
            </a:r>
            <a:r>
              <a:rPr lang="pt-BR" sz="800" dirty="0">
                <a:solidFill>
                  <a:schemeClr val="bg2">
                    <a:lumMod val="90000"/>
                  </a:schemeClr>
                </a:solidFill>
              </a:rPr>
              <a:t> A, Uehara T, et al. </a:t>
            </a:r>
            <a:r>
              <a:rPr lang="pt-BR" sz="800" dirty="0" err="1">
                <a:solidFill>
                  <a:schemeClr val="bg2">
                    <a:lumMod val="90000"/>
                  </a:schemeClr>
                </a:solidFill>
              </a:rPr>
              <a:t>Application</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 new histological </a:t>
            </a:r>
            <a:r>
              <a:rPr lang="pt-BR" sz="800" dirty="0" err="1">
                <a:solidFill>
                  <a:schemeClr val="bg2">
                    <a:lumMod val="90000"/>
                  </a:schemeClr>
                </a:solidFill>
              </a:rPr>
              <a:t>staging</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grading system for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a:t>
            </a:r>
            <a:r>
              <a:rPr lang="pt-BR" sz="800" dirty="0" err="1">
                <a:solidFill>
                  <a:schemeClr val="bg2">
                    <a:lumMod val="90000"/>
                  </a:schemeClr>
                </a:solidFill>
              </a:rPr>
              <a:t>to</a:t>
            </a:r>
            <a:r>
              <a:rPr lang="pt-BR" sz="800" dirty="0">
                <a:solidFill>
                  <a:schemeClr val="bg2">
                    <a:lumMod val="90000"/>
                  </a:schemeClr>
                </a:solidFill>
              </a:rPr>
              <a:t> liver biopsy </a:t>
            </a:r>
            <a:r>
              <a:rPr lang="pt-BR" sz="800" dirty="0" err="1">
                <a:solidFill>
                  <a:schemeClr val="bg2">
                    <a:lumMod val="90000"/>
                  </a:schemeClr>
                </a:solidFill>
              </a:rPr>
              <a:t>specimens</a:t>
            </a:r>
            <a:r>
              <a:rPr lang="pt-BR" sz="800" dirty="0">
                <a:solidFill>
                  <a:schemeClr val="bg2">
                    <a:lumMod val="90000"/>
                  </a:schemeClr>
                </a:solidFill>
              </a:rPr>
              <a:t>: </a:t>
            </a:r>
            <a:r>
              <a:rPr lang="pt-BR" sz="800" dirty="0" err="1">
                <a:solidFill>
                  <a:schemeClr val="bg2">
                    <a:lumMod val="90000"/>
                  </a:schemeClr>
                </a:solidFill>
              </a:rPr>
              <a:t>Interobserver</a:t>
            </a:r>
            <a:r>
              <a:rPr lang="pt-BR" sz="800" dirty="0">
                <a:solidFill>
                  <a:schemeClr val="bg2">
                    <a:lumMod val="90000"/>
                  </a:schemeClr>
                </a:solidFill>
              </a:rPr>
              <a:t> </a:t>
            </a:r>
            <a:r>
              <a:rPr lang="pt-BR" sz="800" dirty="0" err="1">
                <a:solidFill>
                  <a:schemeClr val="bg2">
                    <a:lumMod val="90000"/>
                  </a:schemeClr>
                </a:solidFill>
              </a:rPr>
              <a:t>agreement</a:t>
            </a:r>
            <a:r>
              <a:rPr lang="pt-BR" sz="800" dirty="0">
                <a:solidFill>
                  <a:schemeClr val="bg2">
                    <a:lumMod val="90000"/>
                  </a:schemeClr>
                </a:solidFill>
              </a:rPr>
              <a:t>. 2010 3;60(3):167 – 174.</a:t>
            </a:r>
          </a:p>
          <a:p>
            <a:r>
              <a:rPr lang="pt-BR" sz="800" dirty="0">
                <a:solidFill>
                  <a:schemeClr val="bg2">
                    <a:lumMod val="90000"/>
                  </a:schemeClr>
                </a:solidFill>
              </a:rPr>
              <a:t>[23] Chan AWH, Chan RCK, Wong GLH, Wong VWS, Choi PCL, Chan HLY, et al. Evaluation </a:t>
            </a:r>
            <a:r>
              <a:rPr lang="pt-BR" sz="800" dirty="0" err="1">
                <a:solidFill>
                  <a:schemeClr val="bg2">
                    <a:lumMod val="90000"/>
                  </a:schemeClr>
                </a:solidFill>
              </a:rPr>
              <a:t>of</a:t>
            </a:r>
            <a:r>
              <a:rPr lang="pt-BR" sz="800" dirty="0">
                <a:solidFill>
                  <a:schemeClr val="bg2">
                    <a:lumMod val="90000"/>
                  </a:schemeClr>
                </a:solidFill>
              </a:rPr>
              <a:t> histological </a:t>
            </a:r>
            <a:r>
              <a:rPr lang="pt-BR" sz="800" dirty="0" err="1">
                <a:solidFill>
                  <a:schemeClr val="bg2">
                    <a:lumMod val="90000"/>
                  </a:schemeClr>
                </a:solidFill>
              </a:rPr>
              <a:t>staging</a:t>
            </a:r>
            <a:r>
              <a:rPr lang="pt-BR" sz="800" dirty="0">
                <a:solidFill>
                  <a:schemeClr val="bg2">
                    <a:lumMod val="90000"/>
                  </a:schemeClr>
                </a:solidFill>
              </a:rPr>
              <a:t> systems for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cirrhosis</a:t>
            </a:r>
            <a:r>
              <a:rPr lang="pt-BR" sz="800" dirty="0">
                <a:solidFill>
                  <a:schemeClr val="bg2">
                    <a:lumMod val="90000"/>
                  </a:schemeClr>
                </a:solidFill>
              </a:rPr>
              <a:t>: </a:t>
            </a:r>
            <a:r>
              <a:rPr lang="pt-BR" sz="800" dirty="0" err="1">
                <a:solidFill>
                  <a:schemeClr val="bg2">
                    <a:lumMod val="90000"/>
                  </a:schemeClr>
                </a:solidFill>
              </a:rPr>
              <a:t>Correlation</a:t>
            </a:r>
            <a:r>
              <a:rPr lang="pt-BR" sz="800" dirty="0">
                <a:solidFill>
                  <a:schemeClr val="bg2">
                    <a:lumMod val="90000"/>
                  </a:schemeClr>
                </a:solidFill>
              </a:rPr>
              <a:t> with </a:t>
            </a:r>
            <a:r>
              <a:rPr lang="pt-BR" sz="800" dirty="0" err="1">
                <a:solidFill>
                  <a:schemeClr val="bg2">
                    <a:lumMod val="90000"/>
                  </a:schemeClr>
                </a:solidFill>
              </a:rPr>
              <a:t>clinical</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biochemical</a:t>
            </a:r>
            <a:r>
              <a:rPr lang="pt-BR" sz="800" dirty="0">
                <a:solidFill>
                  <a:schemeClr val="bg2">
                    <a:lumMod val="90000"/>
                  </a:schemeClr>
                </a:solidFill>
              </a:rPr>
              <a:t> </a:t>
            </a:r>
            <a:r>
              <a:rPr lang="pt-BR" sz="800" dirty="0" err="1">
                <a:solidFill>
                  <a:schemeClr val="bg2">
                    <a:lumMod val="90000"/>
                  </a:schemeClr>
                </a:solidFill>
              </a:rPr>
              <a:t>factors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significance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pathological</a:t>
            </a:r>
            <a:r>
              <a:rPr lang="pt-BR" sz="800" dirty="0">
                <a:solidFill>
                  <a:schemeClr val="bg2">
                    <a:lumMod val="90000"/>
                  </a:schemeClr>
                </a:solidFill>
              </a:rPr>
              <a:t> </a:t>
            </a:r>
            <a:r>
              <a:rPr lang="pt-BR" sz="800" dirty="0" err="1">
                <a:solidFill>
                  <a:schemeClr val="bg2">
                    <a:lumMod val="90000"/>
                  </a:schemeClr>
                </a:solidFill>
              </a:rPr>
              <a:t>parameters</a:t>
            </a:r>
            <a:r>
              <a:rPr lang="pt-BR" sz="800" dirty="0">
                <a:solidFill>
                  <a:schemeClr val="bg2">
                    <a:lumMod val="90000"/>
                  </a:schemeClr>
                </a:solidFill>
              </a:rPr>
              <a:t> in </a:t>
            </a:r>
            <a:r>
              <a:rPr lang="pt-BR" sz="800" dirty="0" err="1">
                <a:solidFill>
                  <a:schemeClr val="bg2">
                    <a:lumMod val="90000"/>
                  </a:schemeClr>
                </a:solidFill>
              </a:rPr>
              <a:t>prognostication</a:t>
            </a:r>
            <a:r>
              <a:rPr lang="pt-BR" sz="800" dirty="0">
                <a:solidFill>
                  <a:schemeClr val="bg2">
                    <a:lumMod val="90000"/>
                  </a:schemeClr>
                </a:solidFill>
              </a:rPr>
              <a:t>. 2014;65(2):174 – 186.</a:t>
            </a:r>
          </a:p>
          <a:p>
            <a:r>
              <a:rPr lang="pt-BR" sz="800" dirty="0">
                <a:solidFill>
                  <a:schemeClr val="bg2">
                    <a:lumMod val="90000"/>
                  </a:schemeClr>
                </a:solidFill>
              </a:rPr>
              <a:t>[24] </a:t>
            </a:r>
            <a:r>
              <a:rPr lang="pt-BR" sz="800" dirty="0" err="1">
                <a:solidFill>
                  <a:schemeClr val="bg2">
                    <a:lumMod val="90000"/>
                  </a:schemeClr>
                </a:solidFill>
              </a:rPr>
              <a:t>Vries</a:t>
            </a:r>
            <a:r>
              <a:rPr lang="pt-BR" sz="800" dirty="0">
                <a:solidFill>
                  <a:schemeClr val="bg2">
                    <a:lumMod val="90000"/>
                  </a:schemeClr>
                </a:solidFill>
              </a:rPr>
              <a:t> EMGD, </a:t>
            </a:r>
            <a:r>
              <a:rPr lang="pt-BR" sz="800" dirty="0" err="1">
                <a:solidFill>
                  <a:schemeClr val="bg2">
                    <a:lumMod val="90000"/>
                  </a:schemeClr>
                </a:solidFill>
              </a:rPr>
              <a:t>Krijger</a:t>
            </a:r>
            <a:r>
              <a:rPr lang="pt-BR" sz="800" dirty="0">
                <a:solidFill>
                  <a:schemeClr val="bg2">
                    <a:lumMod val="90000"/>
                  </a:schemeClr>
                </a:solidFill>
              </a:rPr>
              <a:t> MD, </a:t>
            </a:r>
            <a:r>
              <a:rPr lang="pt-BR" sz="800" dirty="0" err="1">
                <a:solidFill>
                  <a:schemeClr val="bg2">
                    <a:lumMod val="90000"/>
                  </a:schemeClr>
                </a:solidFill>
              </a:rPr>
              <a:t>Arkkil</a:t>
            </a:r>
            <a:r>
              <a:rPr lang="pt-BR" sz="800" dirty="0">
                <a:solidFill>
                  <a:schemeClr val="bg2">
                    <a:lumMod val="90000"/>
                  </a:schemeClr>
                </a:solidFill>
              </a:rPr>
              <a:t>=C MF, Arola J, </a:t>
            </a:r>
            <a:r>
              <a:rPr lang="pt-BR" sz="800" dirty="0" err="1">
                <a:solidFill>
                  <a:schemeClr val="bg2">
                    <a:lumMod val="90000"/>
                  </a:schemeClr>
                </a:solidFill>
              </a:rPr>
              <a:t>Schirmacher</a:t>
            </a:r>
            <a:r>
              <a:rPr lang="pt-BR" sz="800" dirty="0">
                <a:solidFill>
                  <a:schemeClr val="bg2">
                    <a:lumMod val="90000"/>
                  </a:schemeClr>
                </a:solidFill>
              </a:rPr>
              <a:t> P, </a:t>
            </a:r>
            <a:r>
              <a:rPr lang="pt-BR" sz="800" dirty="0" err="1">
                <a:solidFill>
                  <a:schemeClr val="bg2">
                    <a:lumMod val="90000"/>
                  </a:schemeClr>
                </a:solidFill>
              </a:rPr>
              <a:t>Gotthardt</a:t>
            </a:r>
            <a:r>
              <a:rPr lang="pt-BR" sz="800" dirty="0">
                <a:solidFill>
                  <a:schemeClr val="bg2">
                    <a:lumMod val="90000"/>
                  </a:schemeClr>
                </a:solidFill>
              </a:rPr>
              <a:t> D, et al. </a:t>
            </a:r>
            <a:r>
              <a:rPr lang="pt-BR" sz="800" dirty="0" err="1">
                <a:solidFill>
                  <a:schemeClr val="bg2">
                    <a:lumMod val="90000"/>
                  </a:schemeClr>
                </a:solidFill>
              </a:rPr>
              <a:t>Validation</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a:t>
            </a:r>
            <a:r>
              <a:rPr lang="pt-BR" sz="800" dirty="0" err="1">
                <a:solidFill>
                  <a:schemeClr val="bg2">
                    <a:lumMod val="90000"/>
                  </a:schemeClr>
                </a:solidFill>
              </a:rPr>
              <a:t>Prognostic</a:t>
            </a:r>
            <a:r>
              <a:rPr lang="pt-BR" sz="800" dirty="0">
                <a:solidFill>
                  <a:schemeClr val="bg2">
                    <a:lumMod val="90000"/>
                  </a:schemeClr>
                </a:solidFill>
              </a:rPr>
              <a:t> </a:t>
            </a:r>
            <a:r>
              <a:rPr lang="pt-BR" sz="800" dirty="0" err="1">
                <a:solidFill>
                  <a:schemeClr val="bg2">
                    <a:lumMod val="90000"/>
                  </a:schemeClr>
                </a:solidFill>
              </a:rPr>
              <a:t>Value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Histologic</a:t>
            </a:r>
            <a:r>
              <a:rPr lang="pt-BR" sz="800" dirty="0">
                <a:solidFill>
                  <a:schemeClr val="bg2">
                    <a:lumMod val="90000"/>
                  </a:schemeClr>
                </a:solidFill>
              </a:rPr>
              <a:t> </a:t>
            </a:r>
            <a:r>
              <a:rPr lang="pt-BR" sz="800" dirty="0" err="1">
                <a:solidFill>
                  <a:schemeClr val="bg2">
                    <a:lumMod val="90000"/>
                  </a:schemeClr>
                </a:solidFill>
              </a:rPr>
              <a:t>Scoring</a:t>
            </a:r>
            <a:r>
              <a:rPr lang="pt-BR" sz="800" dirty="0">
                <a:solidFill>
                  <a:schemeClr val="bg2">
                    <a:lumMod val="90000"/>
                  </a:schemeClr>
                </a:solidFill>
              </a:rPr>
              <a:t> Systems in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a:t>
            </a:r>
            <a:r>
              <a:rPr lang="pt-BR" sz="800" dirty="0" err="1">
                <a:solidFill>
                  <a:schemeClr val="bg2">
                    <a:lumMod val="90000"/>
                  </a:schemeClr>
                </a:solidFill>
              </a:rPr>
              <a:t>An</a:t>
            </a:r>
            <a:r>
              <a:rPr lang="pt-BR" sz="800" dirty="0">
                <a:solidFill>
                  <a:schemeClr val="bg2">
                    <a:lumMod val="90000"/>
                  </a:schemeClr>
                </a:solidFill>
              </a:rPr>
              <a:t> </a:t>
            </a:r>
            <a:r>
              <a:rPr lang="pt-BR" sz="800" dirty="0" err="1">
                <a:solidFill>
                  <a:schemeClr val="bg2">
                    <a:lumMod val="90000"/>
                  </a:schemeClr>
                </a:solidFill>
              </a:rPr>
              <a:t>International</a:t>
            </a:r>
            <a:r>
              <a:rPr lang="pt-BR" sz="800" dirty="0">
                <a:solidFill>
                  <a:schemeClr val="bg2">
                    <a:lumMod val="90000"/>
                  </a:schemeClr>
                </a:solidFill>
              </a:rPr>
              <a:t> </a:t>
            </a:r>
            <a:r>
              <a:rPr lang="pt-BR" sz="800" dirty="0" err="1">
                <a:solidFill>
                  <a:schemeClr val="bg2">
                    <a:lumMod val="90000"/>
                  </a:schemeClr>
                </a:solidFill>
              </a:rPr>
              <a:t>Cohort</a:t>
            </a:r>
            <a:r>
              <a:rPr lang="pt-BR" sz="800" dirty="0">
                <a:solidFill>
                  <a:schemeClr val="bg2">
                    <a:lumMod val="90000"/>
                  </a:schemeClr>
                </a:solidFill>
              </a:rPr>
              <a:t> </a:t>
            </a:r>
            <a:r>
              <a:rPr lang="pt-BR" sz="800" dirty="0" err="1">
                <a:solidFill>
                  <a:schemeClr val="bg2">
                    <a:lumMod val="90000"/>
                  </a:schemeClr>
                </a:solidFill>
              </a:rPr>
              <a:t>Study</a:t>
            </a:r>
            <a:r>
              <a:rPr lang="pt-BR" sz="800" dirty="0">
                <a:solidFill>
                  <a:schemeClr val="bg2">
                    <a:lumMod val="90000"/>
                  </a:schemeClr>
                </a:solidFill>
              </a:rPr>
              <a:t>. 2016;Available </a:t>
            </a:r>
            <a:r>
              <a:rPr lang="pt-BR" sz="800" dirty="0" err="1">
                <a:solidFill>
                  <a:schemeClr val="bg2">
                    <a:lumMod val="90000"/>
                  </a:schemeClr>
                </a:solidFill>
              </a:rPr>
              <a:t>from</a:t>
            </a:r>
            <a:r>
              <a:rPr lang="pt-BR" sz="800" dirty="0">
                <a:solidFill>
                  <a:schemeClr val="bg2">
                    <a:lumMod val="90000"/>
                  </a:schemeClr>
                </a:solidFill>
              </a:rPr>
              <a:t>: https://aasldpubs.onlinelibrary.wiley.com/</a:t>
            </a:r>
            <a:r>
              <a:rPr lang="pt-BR" sz="800" dirty="0" err="1">
                <a:solidFill>
                  <a:schemeClr val="bg2">
                    <a:lumMod val="90000"/>
                  </a:schemeClr>
                </a:solidFill>
              </a:rPr>
              <a:t>doi</a:t>
            </a:r>
            <a:r>
              <a:rPr lang="pt-BR" sz="800" dirty="0">
                <a:solidFill>
                  <a:schemeClr val="bg2">
                    <a:lumMod val="90000"/>
                  </a:schemeClr>
                </a:solidFill>
              </a:rPr>
              <a:t>/10.1002/hep.28963.</a:t>
            </a:r>
          </a:p>
          <a:p>
            <a:r>
              <a:rPr lang="pt-BR" sz="800" dirty="0">
                <a:solidFill>
                  <a:schemeClr val="bg2">
                    <a:lumMod val="90000"/>
                  </a:schemeClr>
                </a:solidFill>
              </a:rPr>
              <a:t>[25] </a:t>
            </a:r>
            <a:r>
              <a:rPr lang="pt-BR" sz="800" dirty="0" err="1">
                <a:solidFill>
                  <a:schemeClr val="bg2">
                    <a:lumMod val="90000"/>
                  </a:schemeClr>
                </a:solidFill>
              </a:rPr>
              <a:t>Sjöblom</a:t>
            </a:r>
            <a:r>
              <a:rPr lang="pt-BR" sz="800" dirty="0">
                <a:solidFill>
                  <a:schemeClr val="bg2">
                    <a:lumMod val="90000"/>
                  </a:schemeClr>
                </a:solidFill>
              </a:rPr>
              <a:t> N, </a:t>
            </a:r>
            <a:r>
              <a:rPr lang="pt-BR" sz="800" dirty="0" err="1">
                <a:solidFill>
                  <a:schemeClr val="bg2">
                    <a:lumMod val="90000"/>
                  </a:schemeClr>
                </a:solidFill>
              </a:rPr>
              <a:t>Boyd</a:t>
            </a:r>
            <a:r>
              <a:rPr lang="pt-BR" sz="800" dirty="0">
                <a:solidFill>
                  <a:schemeClr val="bg2">
                    <a:lumMod val="90000"/>
                  </a:schemeClr>
                </a:solidFill>
              </a:rPr>
              <a:t> S, </a:t>
            </a:r>
            <a:r>
              <a:rPr lang="pt-BR" sz="800" dirty="0" err="1">
                <a:solidFill>
                  <a:schemeClr val="bg2">
                    <a:lumMod val="90000"/>
                  </a:schemeClr>
                </a:solidFill>
              </a:rPr>
              <a:t>Kautiainen</a:t>
            </a:r>
            <a:r>
              <a:rPr lang="pt-BR" sz="800" dirty="0">
                <a:solidFill>
                  <a:schemeClr val="bg2">
                    <a:lumMod val="90000"/>
                  </a:schemeClr>
                </a:solidFill>
              </a:rPr>
              <a:t> H, Arola J, </a:t>
            </a:r>
            <a:r>
              <a:rPr lang="pt-BR" sz="800" dirty="0" err="1">
                <a:solidFill>
                  <a:schemeClr val="bg2">
                    <a:lumMod val="90000"/>
                  </a:schemeClr>
                </a:solidFill>
              </a:rPr>
              <a:t>Färkkilä</a:t>
            </a:r>
            <a:r>
              <a:rPr lang="pt-BR" sz="800" dirty="0">
                <a:solidFill>
                  <a:schemeClr val="bg2">
                    <a:lumMod val="90000"/>
                  </a:schemeClr>
                </a:solidFill>
              </a:rPr>
              <a:t> M. Novel histological </a:t>
            </a:r>
            <a:r>
              <a:rPr lang="pt-BR" sz="800" dirty="0" err="1">
                <a:solidFill>
                  <a:schemeClr val="bg2">
                    <a:lumMod val="90000"/>
                  </a:schemeClr>
                </a:solidFill>
              </a:rPr>
              <a:t>scoring</a:t>
            </a:r>
            <a:r>
              <a:rPr lang="pt-BR" sz="800" dirty="0">
                <a:solidFill>
                  <a:schemeClr val="bg2">
                    <a:lumMod val="90000"/>
                  </a:schemeClr>
                </a:solidFill>
              </a:rPr>
              <a:t> for </a:t>
            </a:r>
            <a:r>
              <a:rPr lang="pt-BR" sz="800" dirty="0" err="1">
                <a:solidFill>
                  <a:schemeClr val="bg2">
                    <a:lumMod val="90000"/>
                  </a:schemeClr>
                </a:solidFill>
              </a:rPr>
              <a:t>predicting</a:t>
            </a:r>
            <a:r>
              <a:rPr lang="pt-BR" sz="800" dirty="0">
                <a:solidFill>
                  <a:schemeClr val="bg2">
                    <a:lumMod val="90000"/>
                  </a:schemeClr>
                </a:solidFill>
              </a:rPr>
              <a:t> disease </a:t>
            </a:r>
            <a:r>
              <a:rPr lang="pt-BR" sz="800" dirty="0" err="1">
                <a:solidFill>
                  <a:schemeClr val="bg2">
                    <a:lumMod val="90000"/>
                  </a:schemeClr>
                </a:solidFill>
              </a:rPr>
              <a:t>outcome</a:t>
            </a:r>
            <a:r>
              <a:rPr lang="pt-BR" sz="800" dirty="0">
                <a:solidFill>
                  <a:schemeClr val="bg2">
                    <a:lumMod val="90000"/>
                  </a:schemeClr>
                </a:solidFill>
              </a:rPr>
              <a:t> in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2022 8;81(2):192 – 204.</a:t>
            </a:r>
          </a:p>
          <a:p>
            <a:r>
              <a:rPr lang="pt-BR" sz="800" dirty="0">
                <a:solidFill>
                  <a:schemeClr val="bg2">
                    <a:lumMod val="90000"/>
                  </a:schemeClr>
                </a:solidFill>
              </a:rPr>
              <a:t>[26] </a:t>
            </a:r>
            <a:r>
              <a:rPr lang="pt-BR" sz="800" dirty="0" err="1">
                <a:solidFill>
                  <a:schemeClr val="bg2">
                    <a:lumMod val="90000"/>
                  </a:schemeClr>
                </a:solidFill>
              </a:rPr>
              <a:t>Ballotin</a:t>
            </a:r>
            <a:r>
              <a:rPr lang="pt-BR" sz="800" dirty="0">
                <a:solidFill>
                  <a:schemeClr val="bg2">
                    <a:lumMod val="90000"/>
                  </a:schemeClr>
                </a:solidFill>
              </a:rPr>
              <a:t> VR, Bigarella LG, Riva F, </a:t>
            </a:r>
            <a:r>
              <a:rPr lang="pt-BR" sz="800" dirty="0" err="1">
                <a:solidFill>
                  <a:schemeClr val="bg2">
                    <a:lumMod val="90000"/>
                  </a:schemeClr>
                </a:solidFill>
              </a:rPr>
              <a:t>Onzi</a:t>
            </a:r>
            <a:r>
              <a:rPr lang="pt-BR" sz="800" dirty="0">
                <a:solidFill>
                  <a:schemeClr val="bg2">
                    <a:lumMod val="90000"/>
                  </a:schemeClr>
                </a:solidFill>
              </a:rPr>
              <a:t> G, </a:t>
            </a:r>
            <a:r>
              <a:rPr lang="pt-BR" sz="800" dirty="0" err="1">
                <a:solidFill>
                  <a:schemeClr val="bg2">
                    <a:lumMod val="90000"/>
                  </a:schemeClr>
                </a:solidFill>
              </a:rPr>
              <a:t>Balbinot</a:t>
            </a:r>
            <a:r>
              <a:rPr lang="pt-BR" sz="800" dirty="0">
                <a:solidFill>
                  <a:schemeClr val="bg2">
                    <a:lumMod val="90000"/>
                  </a:schemeClr>
                </a:solidFill>
              </a:rPr>
              <a:t> RA, </a:t>
            </a:r>
            <a:r>
              <a:rPr lang="pt-BR" sz="800" dirty="0" err="1">
                <a:solidFill>
                  <a:schemeClr val="bg2">
                    <a:lumMod val="90000"/>
                  </a:schemeClr>
                </a:solidFill>
              </a:rPr>
              <a:t>Balbinot</a:t>
            </a:r>
            <a:r>
              <a:rPr lang="pt-BR" sz="800" dirty="0">
                <a:solidFill>
                  <a:schemeClr val="bg2">
                    <a:lumMod val="90000"/>
                  </a:schemeClr>
                </a:solidFill>
              </a:rPr>
              <a:t> SS, et al.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autoimmune</a:t>
            </a:r>
            <a:r>
              <a:rPr lang="pt-BR" sz="800" dirty="0">
                <a:solidFill>
                  <a:schemeClr val="bg2">
                    <a:lumMod val="90000"/>
                  </a:schemeClr>
                </a:solidFill>
              </a:rPr>
              <a:t> </a:t>
            </a:r>
            <a:r>
              <a:rPr lang="pt-BR" sz="800" dirty="0" err="1">
                <a:solidFill>
                  <a:schemeClr val="bg2">
                    <a:lumMod val="90000"/>
                  </a:schemeClr>
                </a:solidFill>
              </a:rPr>
              <a:t>hepatitis</a:t>
            </a:r>
            <a:r>
              <a:rPr lang="pt-BR" sz="800" dirty="0">
                <a:solidFill>
                  <a:schemeClr val="bg2">
                    <a:lumMod val="90000"/>
                  </a:schemeClr>
                </a:solidFill>
              </a:rPr>
              <a:t> </a:t>
            </a:r>
            <a:r>
              <a:rPr lang="pt-BR" sz="800" dirty="0" err="1">
                <a:solidFill>
                  <a:schemeClr val="bg2">
                    <a:lumMod val="90000"/>
                  </a:schemeClr>
                </a:solidFill>
              </a:rPr>
              <a:t>overlap</a:t>
            </a:r>
            <a:r>
              <a:rPr lang="pt-BR" sz="800" dirty="0">
                <a:solidFill>
                  <a:schemeClr val="bg2">
                    <a:lumMod val="90000"/>
                  </a:schemeClr>
                </a:solidFill>
              </a:rPr>
              <a:t> </a:t>
            </a:r>
            <a:r>
              <a:rPr lang="pt-BR" sz="800" dirty="0" err="1">
                <a:solidFill>
                  <a:schemeClr val="bg2">
                    <a:lumMod val="90000"/>
                  </a:schemeClr>
                </a:solidFill>
              </a:rPr>
              <a:t>syndrome</a:t>
            </a:r>
            <a:r>
              <a:rPr lang="pt-BR" sz="800" dirty="0">
                <a:solidFill>
                  <a:schemeClr val="bg2">
                    <a:lumMod val="90000"/>
                  </a:schemeClr>
                </a:solidFill>
              </a:rPr>
              <a:t> </a:t>
            </a:r>
            <a:r>
              <a:rPr lang="pt-BR" sz="800" dirty="0" err="1">
                <a:solidFill>
                  <a:schemeClr val="bg2">
                    <a:lumMod val="90000"/>
                  </a:schemeClr>
                </a:solidFill>
              </a:rPr>
              <a:t>associated</a:t>
            </a:r>
            <a:r>
              <a:rPr lang="pt-BR" sz="800" dirty="0">
                <a:solidFill>
                  <a:schemeClr val="bg2">
                    <a:lumMod val="90000"/>
                  </a:schemeClr>
                </a:solidFill>
              </a:rPr>
              <a:t> with </a:t>
            </a:r>
            <a:r>
              <a:rPr lang="pt-BR" sz="800" dirty="0" err="1">
                <a:solidFill>
                  <a:schemeClr val="bg2">
                    <a:lumMod val="90000"/>
                  </a:schemeClr>
                </a:solidFill>
              </a:rPr>
              <a:t>inflammatory</a:t>
            </a:r>
            <a:r>
              <a:rPr lang="pt-BR" sz="800" dirty="0">
                <a:solidFill>
                  <a:schemeClr val="bg2">
                    <a:lumMod val="90000"/>
                  </a:schemeClr>
                </a:solidFill>
              </a:rPr>
              <a:t> </a:t>
            </a:r>
            <a:r>
              <a:rPr lang="pt-BR" sz="800" dirty="0" err="1">
                <a:solidFill>
                  <a:schemeClr val="bg2">
                    <a:lumMod val="90000"/>
                  </a:schemeClr>
                </a:solidFill>
              </a:rPr>
              <a:t>bowel</a:t>
            </a:r>
            <a:r>
              <a:rPr lang="pt-BR" sz="800" dirty="0">
                <a:solidFill>
                  <a:schemeClr val="bg2">
                    <a:lumMod val="90000"/>
                  </a:schemeClr>
                </a:solidFill>
              </a:rPr>
              <a:t> disease: A case </a:t>
            </a:r>
            <a:r>
              <a:rPr lang="pt-BR" sz="800" dirty="0" err="1">
                <a:solidFill>
                  <a:schemeClr val="bg2">
                    <a:lumMod val="90000"/>
                  </a:schemeClr>
                </a:solidFill>
              </a:rPr>
              <a:t>report</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systematic</a:t>
            </a:r>
            <a:r>
              <a:rPr lang="pt-BR" sz="800" dirty="0">
                <a:solidFill>
                  <a:schemeClr val="bg2">
                    <a:lumMod val="90000"/>
                  </a:schemeClr>
                </a:solidFill>
              </a:rPr>
              <a:t> review. 2020 9;8(18):4075 – 4093.</a:t>
            </a:r>
          </a:p>
          <a:p>
            <a:r>
              <a:rPr lang="pt-BR" sz="800" dirty="0">
                <a:solidFill>
                  <a:schemeClr val="bg2">
                    <a:lumMod val="90000"/>
                  </a:schemeClr>
                </a:solidFill>
              </a:rPr>
              <a:t>[27] </a:t>
            </a:r>
            <a:r>
              <a:rPr lang="pt-BR" sz="800" dirty="0" err="1">
                <a:solidFill>
                  <a:schemeClr val="bg2">
                    <a:lumMod val="90000"/>
                  </a:schemeClr>
                </a:solidFill>
              </a:rPr>
              <a:t>Neuberger</a:t>
            </a:r>
            <a:r>
              <a:rPr lang="pt-BR" sz="800" dirty="0">
                <a:solidFill>
                  <a:schemeClr val="bg2">
                    <a:lumMod val="90000"/>
                  </a:schemeClr>
                </a:solidFill>
              </a:rPr>
              <a:t> J, Patel J, Caldwell H, Davies S, </a:t>
            </a:r>
            <a:r>
              <a:rPr lang="pt-BR" sz="800" dirty="0" err="1">
                <a:solidFill>
                  <a:schemeClr val="bg2">
                    <a:lumMod val="90000"/>
                  </a:schemeClr>
                </a:solidFill>
              </a:rPr>
              <a:t>Hebditch</a:t>
            </a:r>
            <a:r>
              <a:rPr lang="pt-BR" sz="800" dirty="0">
                <a:solidFill>
                  <a:schemeClr val="bg2">
                    <a:lumMod val="90000"/>
                  </a:schemeClr>
                </a:solidFill>
              </a:rPr>
              <a:t> V, Hollywood C, et al. </a:t>
            </a:r>
            <a:r>
              <a:rPr lang="pt-BR" sz="800" dirty="0" err="1">
                <a:solidFill>
                  <a:schemeClr val="bg2">
                    <a:lumMod val="90000"/>
                  </a:schemeClr>
                </a:solidFill>
              </a:rPr>
              <a:t>Guidelines</a:t>
            </a:r>
            <a:r>
              <a:rPr lang="pt-BR" sz="800" dirty="0">
                <a:solidFill>
                  <a:schemeClr val="bg2">
                    <a:lumMod val="90000"/>
                  </a:schemeClr>
                </a:solidFill>
              </a:rPr>
              <a:t> </a:t>
            </a:r>
            <a:r>
              <a:rPr lang="pt-BR" sz="800" dirty="0" err="1">
                <a:solidFill>
                  <a:schemeClr val="bg2">
                    <a:lumMod val="90000"/>
                  </a:schemeClr>
                </a:solidFill>
              </a:rPr>
              <a:t>on</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use </a:t>
            </a:r>
            <a:r>
              <a:rPr lang="pt-BR" sz="800" dirty="0" err="1">
                <a:solidFill>
                  <a:schemeClr val="bg2">
                    <a:lumMod val="90000"/>
                  </a:schemeClr>
                </a:solidFill>
              </a:rPr>
              <a:t>of</a:t>
            </a:r>
            <a:r>
              <a:rPr lang="pt-BR" sz="800" dirty="0">
                <a:solidFill>
                  <a:schemeClr val="bg2">
                    <a:lumMod val="90000"/>
                  </a:schemeClr>
                </a:solidFill>
              </a:rPr>
              <a:t> liver biopsy in </a:t>
            </a:r>
            <a:r>
              <a:rPr lang="pt-BR" sz="800" dirty="0" err="1">
                <a:solidFill>
                  <a:schemeClr val="bg2">
                    <a:lumMod val="90000"/>
                  </a:schemeClr>
                </a:solidFill>
              </a:rPr>
              <a:t>clinical</a:t>
            </a:r>
            <a:r>
              <a:rPr lang="pt-BR" sz="800" dirty="0">
                <a:solidFill>
                  <a:schemeClr val="bg2">
                    <a:lumMod val="90000"/>
                  </a:schemeClr>
                </a:solidFill>
              </a:rPr>
              <a:t> </a:t>
            </a:r>
            <a:r>
              <a:rPr lang="pt-BR" sz="800" dirty="0" err="1">
                <a:solidFill>
                  <a:schemeClr val="bg2">
                    <a:lumMod val="90000"/>
                  </a:schemeClr>
                </a:solidFill>
              </a:rPr>
              <a:t>practice</a:t>
            </a:r>
            <a:r>
              <a:rPr lang="pt-BR" sz="800" dirty="0">
                <a:solidFill>
                  <a:schemeClr val="bg2">
                    <a:lumMod val="90000"/>
                  </a:schemeClr>
                </a:solidFill>
              </a:rPr>
              <a:t> </a:t>
            </a:r>
            <a:r>
              <a:rPr lang="pt-BR" sz="800" dirty="0" err="1">
                <a:solidFill>
                  <a:schemeClr val="bg2">
                    <a:lumMod val="90000"/>
                  </a:schemeClr>
                </a:solidFill>
              </a:rPr>
              <a:t>from</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British Society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Gastroenterology</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Royal </a:t>
            </a:r>
            <a:r>
              <a:rPr lang="pt-BR" sz="800" dirty="0" err="1">
                <a:solidFill>
                  <a:schemeClr val="bg2">
                    <a:lumMod val="90000"/>
                  </a:schemeClr>
                </a:solidFill>
              </a:rPr>
              <a:t>College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Radiologists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Royal </a:t>
            </a:r>
            <a:r>
              <a:rPr lang="pt-BR" sz="800" dirty="0" err="1">
                <a:solidFill>
                  <a:schemeClr val="bg2">
                    <a:lumMod val="90000"/>
                  </a:schemeClr>
                </a:solidFill>
              </a:rPr>
              <a:t>College</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Pathology</a:t>
            </a:r>
            <a:r>
              <a:rPr lang="pt-BR" sz="800" dirty="0">
                <a:solidFill>
                  <a:schemeClr val="bg2">
                    <a:lumMod val="90000"/>
                  </a:schemeClr>
                </a:solidFill>
              </a:rPr>
              <a:t>. 2020 8;69(8):1382 – 1403.</a:t>
            </a:r>
          </a:p>
          <a:p>
            <a:r>
              <a:rPr lang="pt-BR" sz="800" dirty="0">
                <a:solidFill>
                  <a:schemeClr val="bg2">
                    <a:lumMod val="90000"/>
                  </a:schemeClr>
                </a:solidFill>
              </a:rPr>
              <a:t>[28] Nakanuma Y, Harada K, </a:t>
            </a:r>
            <a:r>
              <a:rPr lang="pt-BR" sz="800" dirty="0" err="1">
                <a:solidFill>
                  <a:schemeClr val="bg2">
                    <a:lumMod val="90000"/>
                  </a:schemeClr>
                </a:solidFill>
              </a:rPr>
              <a:t>Katayanagi</a:t>
            </a:r>
            <a:r>
              <a:rPr lang="pt-BR" sz="800" dirty="0">
                <a:solidFill>
                  <a:schemeClr val="bg2">
                    <a:lumMod val="90000"/>
                  </a:schemeClr>
                </a:solidFill>
              </a:rPr>
              <a:t> K, </a:t>
            </a:r>
            <a:r>
              <a:rPr lang="pt-BR" sz="800" dirty="0" err="1">
                <a:solidFill>
                  <a:schemeClr val="bg2">
                    <a:lumMod val="90000"/>
                  </a:schemeClr>
                </a:solidFill>
              </a:rPr>
              <a:t>Tsuneyama</a:t>
            </a:r>
            <a:r>
              <a:rPr lang="pt-BR" sz="800" dirty="0">
                <a:solidFill>
                  <a:schemeClr val="bg2">
                    <a:lumMod val="90000"/>
                  </a:schemeClr>
                </a:solidFill>
              </a:rPr>
              <a:t> K, Sasaki M. </a:t>
            </a:r>
            <a:r>
              <a:rPr lang="pt-BR" sz="800" dirty="0" err="1">
                <a:solidFill>
                  <a:schemeClr val="bg2">
                    <a:lumMod val="90000"/>
                  </a:schemeClr>
                </a:solidFill>
              </a:rPr>
              <a:t>Definition</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pathology</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1999 12;6(4):333 – 342.</a:t>
            </a:r>
          </a:p>
          <a:p>
            <a:r>
              <a:rPr lang="pt-BR" sz="800" dirty="0">
                <a:solidFill>
                  <a:schemeClr val="bg2">
                    <a:lumMod val="90000"/>
                  </a:schemeClr>
                </a:solidFill>
              </a:rPr>
              <a:t>[29] </a:t>
            </a:r>
            <a:r>
              <a:rPr lang="pt-BR" sz="800" dirty="0" err="1">
                <a:solidFill>
                  <a:schemeClr val="bg2">
                    <a:lumMod val="90000"/>
                  </a:schemeClr>
                </a:solidFill>
              </a:rPr>
              <a:t>Kowdley</a:t>
            </a:r>
            <a:r>
              <a:rPr lang="pt-BR" sz="800" dirty="0">
                <a:solidFill>
                  <a:schemeClr val="bg2">
                    <a:lumMod val="90000"/>
                  </a:schemeClr>
                </a:solidFill>
              </a:rPr>
              <a:t> KV. </a:t>
            </a:r>
            <a:r>
              <a:rPr lang="pt-BR" sz="800" dirty="0" err="1">
                <a:solidFill>
                  <a:schemeClr val="bg2">
                    <a:lumMod val="90000"/>
                  </a:schemeClr>
                </a:solidFill>
              </a:rPr>
              <a:t>An</a:t>
            </a:r>
            <a:r>
              <a:rPr lang="pt-BR" sz="800" dirty="0">
                <a:solidFill>
                  <a:schemeClr val="bg2">
                    <a:lumMod val="90000"/>
                  </a:schemeClr>
                </a:solidFill>
              </a:rPr>
              <a:t> </a:t>
            </a:r>
            <a:r>
              <a:rPr lang="pt-BR" sz="800" dirty="0" err="1">
                <a:solidFill>
                  <a:schemeClr val="bg2">
                    <a:lumMod val="90000"/>
                  </a:schemeClr>
                </a:solidFill>
              </a:rPr>
              <a:t>Examination</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the</a:t>
            </a:r>
            <a:r>
              <a:rPr lang="pt-BR" sz="800" dirty="0">
                <a:solidFill>
                  <a:schemeClr val="bg2">
                    <a:lumMod val="90000"/>
                  </a:schemeClr>
                </a:solidFill>
              </a:rPr>
              <a:t> </a:t>
            </a:r>
            <a:r>
              <a:rPr lang="pt-BR" sz="800" dirty="0" err="1">
                <a:solidFill>
                  <a:schemeClr val="bg2">
                    <a:lumMod val="90000"/>
                  </a:schemeClr>
                </a:solidFill>
              </a:rPr>
              <a:t>Evidence</a:t>
            </a:r>
            <a:r>
              <a:rPr lang="pt-BR" sz="800" dirty="0">
                <a:solidFill>
                  <a:schemeClr val="bg2">
                    <a:lumMod val="90000"/>
                  </a:schemeClr>
                </a:solidFill>
              </a:rPr>
              <a:t> </a:t>
            </a:r>
            <a:r>
              <a:rPr lang="pt-BR" sz="800" dirty="0" err="1">
                <a:solidFill>
                  <a:schemeClr val="bg2">
                    <a:lumMod val="90000"/>
                  </a:schemeClr>
                </a:solidFill>
              </a:rPr>
              <a:t>Behind</a:t>
            </a:r>
            <a:r>
              <a:rPr lang="pt-BR" sz="800" dirty="0">
                <a:solidFill>
                  <a:schemeClr val="bg2">
                    <a:lumMod val="90000"/>
                  </a:schemeClr>
                </a:solidFill>
              </a:rPr>
              <a:t> </a:t>
            </a:r>
            <a:r>
              <a:rPr lang="pt-BR" sz="800" dirty="0" err="1">
                <a:solidFill>
                  <a:schemeClr val="bg2">
                    <a:lumMod val="90000"/>
                  </a:schemeClr>
                </a:solidFill>
              </a:rPr>
              <a:t>Biochemical</a:t>
            </a:r>
            <a:r>
              <a:rPr lang="pt-BR" sz="800" dirty="0">
                <a:solidFill>
                  <a:schemeClr val="bg2">
                    <a:lumMod val="90000"/>
                  </a:schemeClr>
                </a:solidFill>
              </a:rPr>
              <a:t> </a:t>
            </a:r>
            <a:r>
              <a:rPr lang="pt-BR" sz="800" dirty="0" err="1">
                <a:solidFill>
                  <a:schemeClr val="bg2">
                    <a:lumMod val="90000"/>
                  </a:schemeClr>
                </a:solidFill>
              </a:rPr>
              <a:t>Markers</a:t>
            </a:r>
            <a:r>
              <a:rPr lang="pt-BR" sz="800" dirty="0">
                <a:solidFill>
                  <a:schemeClr val="bg2">
                    <a:lumMod val="90000"/>
                  </a:schemeClr>
                </a:solidFill>
              </a:rPr>
              <a:t> in Primary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2021.</a:t>
            </a:r>
          </a:p>
          <a:p>
            <a:r>
              <a:rPr lang="pt-BR" sz="800" dirty="0">
                <a:solidFill>
                  <a:schemeClr val="bg2">
                    <a:lumMod val="90000"/>
                  </a:schemeClr>
                </a:solidFill>
              </a:rPr>
              <a:t>[30] Cançado GGL, Braga MH, Ferraz MLG, Villela-Nogueira CA, </a:t>
            </a:r>
            <a:r>
              <a:rPr lang="pt-BR" sz="800" dirty="0" err="1">
                <a:solidFill>
                  <a:schemeClr val="bg2">
                    <a:lumMod val="90000"/>
                  </a:schemeClr>
                </a:solidFill>
              </a:rPr>
              <a:t>Terrabuio</a:t>
            </a:r>
            <a:r>
              <a:rPr lang="pt-BR" sz="800" dirty="0">
                <a:solidFill>
                  <a:schemeClr val="bg2">
                    <a:lumMod val="90000"/>
                  </a:schemeClr>
                </a:solidFill>
              </a:rPr>
              <a:t> DRB, Cançado ELR, et al. Clinical </a:t>
            </a:r>
            <a:r>
              <a:rPr lang="pt-BR" sz="800" dirty="0" err="1">
                <a:solidFill>
                  <a:schemeClr val="bg2">
                    <a:lumMod val="90000"/>
                  </a:schemeClr>
                </a:solidFill>
              </a:rPr>
              <a:t>features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treatment</a:t>
            </a:r>
            <a:r>
              <a:rPr lang="pt-BR" sz="800" dirty="0">
                <a:solidFill>
                  <a:schemeClr val="bg2">
                    <a:lumMod val="90000"/>
                  </a:schemeClr>
                </a:solidFill>
              </a:rPr>
              <a:t> </a:t>
            </a:r>
            <a:r>
              <a:rPr lang="pt-BR" sz="800" dirty="0" err="1">
                <a:solidFill>
                  <a:schemeClr val="bg2">
                    <a:lumMod val="90000"/>
                  </a:schemeClr>
                </a:solidFill>
              </a:rPr>
              <a:t>outcomes</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a:t>
            </a:r>
            <a:r>
              <a:rPr lang="pt-BR" sz="800" dirty="0" err="1">
                <a:solidFill>
                  <a:schemeClr val="bg2">
                    <a:lumMod val="90000"/>
                  </a:schemeClr>
                </a:solidFill>
              </a:rPr>
              <a:t>primary</a:t>
            </a:r>
            <a:r>
              <a:rPr lang="pt-BR" sz="800" dirty="0">
                <a:solidFill>
                  <a:schemeClr val="bg2">
                    <a:lumMod val="90000"/>
                  </a:schemeClr>
                </a:solidFill>
              </a:rPr>
              <a:t> </a:t>
            </a:r>
            <a:r>
              <a:rPr lang="pt-BR" sz="800" dirty="0" err="1">
                <a:solidFill>
                  <a:schemeClr val="bg2">
                    <a:lumMod val="90000"/>
                  </a:schemeClr>
                </a:solidFill>
              </a:rPr>
              <a:t>biliary</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in a </a:t>
            </a:r>
            <a:r>
              <a:rPr lang="pt-BR" sz="800" dirty="0" err="1">
                <a:solidFill>
                  <a:schemeClr val="bg2">
                    <a:lumMod val="90000"/>
                  </a:schemeClr>
                </a:solidFill>
              </a:rPr>
              <a:t>highly</a:t>
            </a:r>
            <a:r>
              <a:rPr lang="pt-BR" sz="800" dirty="0">
                <a:solidFill>
                  <a:schemeClr val="bg2">
                    <a:lumMod val="90000"/>
                  </a:schemeClr>
                </a:solidFill>
              </a:rPr>
              <a:t> </a:t>
            </a:r>
            <a:r>
              <a:rPr lang="pt-BR" sz="800" dirty="0" err="1">
                <a:solidFill>
                  <a:schemeClr val="bg2">
                    <a:lumMod val="90000"/>
                  </a:schemeClr>
                </a:solidFill>
              </a:rPr>
              <a:t>admixed</a:t>
            </a:r>
            <a:r>
              <a:rPr lang="pt-BR" sz="800" dirty="0">
                <a:solidFill>
                  <a:schemeClr val="bg2">
                    <a:lumMod val="90000"/>
                  </a:schemeClr>
                </a:solidFill>
              </a:rPr>
              <a:t> </a:t>
            </a:r>
            <a:r>
              <a:rPr lang="pt-BR" sz="800" dirty="0" err="1">
                <a:solidFill>
                  <a:schemeClr val="bg2">
                    <a:lumMod val="90000"/>
                  </a:schemeClr>
                </a:solidFill>
              </a:rPr>
              <a:t>population</a:t>
            </a:r>
            <a:r>
              <a:rPr lang="pt-BR" sz="800" dirty="0">
                <a:solidFill>
                  <a:schemeClr val="bg2">
                    <a:lumMod val="90000"/>
                  </a:schemeClr>
                </a:solidFill>
              </a:rPr>
              <a:t>. 2022 1;27(1).</a:t>
            </a:r>
          </a:p>
          <a:p>
            <a:r>
              <a:rPr lang="pt-BR" sz="800" dirty="0">
                <a:solidFill>
                  <a:schemeClr val="bg2">
                    <a:lumMod val="90000"/>
                  </a:schemeClr>
                </a:solidFill>
              </a:rPr>
              <a:t>[31] Nardelli MJ, Bittencourt PL, Cançado GGL, Faria LC, Villela-Nogueira CA, Rotman V, et al. Clinical </a:t>
            </a:r>
            <a:r>
              <a:rPr lang="pt-BR" sz="800" dirty="0" err="1">
                <a:solidFill>
                  <a:schemeClr val="bg2">
                    <a:lumMod val="90000"/>
                  </a:schemeClr>
                </a:solidFill>
              </a:rPr>
              <a:t>Features</a:t>
            </a:r>
            <a:r>
              <a:rPr lang="pt-BR" sz="800" dirty="0">
                <a:solidFill>
                  <a:schemeClr val="bg2">
                    <a:lumMod val="90000"/>
                  </a:schemeClr>
                </a:solidFill>
              </a:rPr>
              <a:t> </a:t>
            </a:r>
            <a:r>
              <a:rPr lang="pt-BR" sz="800" dirty="0" err="1">
                <a:solidFill>
                  <a:schemeClr val="bg2">
                    <a:lumMod val="90000"/>
                  </a:schemeClr>
                </a:solidFill>
              </a:rPr>
              <a:t>and</a:t>
            </a:r>
            <a:r>
              <a:rPr lang="pt-BR" sz="800" dirty="0">
                <a:solidFill>
                  <a:schemeClr val="bg2">
                    <a:lumMod val="90000"/>
                  </a:schemeClr>
                </a:solidFill>
              </a:rPr>
              <a:t> </a:t>
            </a:r>
            <a:r>
              <a:rPr lang="pt-BR" sz="800" dirty="0" err="1">
                <a:solidFill>
                  <a:schemeClr val="bg2">
                    <a:lumMod val="90000"/>
                  </a:schemeClr>
                </a:solidFill>
              </a:rPr>
              <a:t>Outcomes</a:t>
            </a:r>
            <a:r>
              <a:rPr lang="pt-BR" sz="800" dirty="0">
                <a:solidFill>
                  <a:schemeClr val="bg2">
                    <a:lumMod val="90000"/>
                  </a:schemeClr>
                </a:solidFill>
              </a:rPr>
              <a:t> </a:t>
            </a:r>
            <a:r>
              <a:rPr lang="pt-BR" sz="800" dirty="0" err="1">
                <a:solidFill>
                  <a:schemeClr val="bg2">
                    <a:lumMod val="90000"/>
                  </a:schemeClr>
                </a:solidFill>
              </a:rPr>
              <a:t>of</a:t>
            </a:r>
            <a:r>
              <a:rPr lang="pt-BR" sz="800" dirty="0">
                <a:solidFill>
                  <a:schemeClr val="bg2">
                    <a:lumMod val="90000"/>
                  </a:schemeClr>
                </a:solidFill>
              </a:rPr>
              <a:t> Primary </a:t>
            </a:r>
            <a:r>
              <a:rPr lang="pt-BR" sz="800" dirty="0" err="1">
                <a:solidFill>
                  <a:schemeClr val="bg2">
                    <a:lumMod val="90000"/>
                  </a:schemeClr>
                </a:solidFill>
              </a:rPr>
              <a:t>Sclerosing</a:t>
            </a:r>
            <a:r>
              <a:rPr lang="pt-BR" sz="800" dirty="0">
                <a:solidFill>
                  <a:schemeClr val="bg2">
                    <a:lumMod val="90000"/>
                  </a:schemeClr>
                </a:solidFill>
              </a:rPr>
              <a:t> </a:t>
            </a:r>
            <a:r>
              <a:rPr lang="pt-BR" sz="800" dirty="0" err="1">
                <a:solidFill>
                  <a:schemeClr val="bg2">
                    <a:lumMod val="90000"/>
                  </a:schemeClr>
                </a:solidFill>
              </a:rPr>
              <a:t>Cholangitis</a:t>
            </a:r>
            <a:r>
              <a:rPr lang="pt-BR" sz="800" dirty="0">
                <a:solidFill>
                  <a:schemeClr val="bg2">
                    <a:lumMod val="90000"/>
                  </a:schemeClr>
                </a:solidFill>
              </a:rPr>
              <a:t> in </a:t>
            </a:r>
            <a:r>
              <a:rPr lang="pt-BR" sz="800" dirty="0" err="1">
                <a:solidFill>
                  <a:schemeClr val="bg2">
                    <a:lumMod val="90000"/>
                  </a:schemeClr>
                </a:solidFill>
              </a:rPr>
              <a:t>the</a:t>
            </a:r>
            <a:r>
              <a:rPr lang="pt-BR" sz="800" dirty="0">
                <a:solidFill>
                  <a:schemeClr val="bg2">
                    <a:lumMod val="90000"/>
                  </a:schemeClr>
                </a:solidFill>
              </a:rPr>
              <a:t> </a:t>
            </a:r>
            <a:r>
              <a:rPr lang="pt-BR" sz="800" dirty="0" err="1">
                <a:solidFill>
                  <a:schemeClr val="bg2">
                    <a:lumMod val="90000"/>
                  </a:schemeClr>
                </a:solidFill>
              </a:rPr>
              <a:t>Highly</a:t>
            </a:r>
            <a:r>
              <a:rPr lang="pt-BR" sz="800" dirty="0">
                <a:solidFill>
                  <a:schemeClr val="bg2">
                    <a:lumMod val="90000"/>
                  </a:schemeClr>
                </a:solidFill>
              </a:rPr>
              <a:t> </a:t>
            </a:r>
            <a:r>
              <a:rPr lang="pt-BR" sz="800" dirty="0" err="1">
                <a:solidFill>
                  <a:schemeClr val="bg2">
                    <a:lumMod val="90000"/>
                  </a:schemeClr>
                </a:solidFill>
              </a:rPr>
              <a:t>Admixed</a:t>
            </a:r>
            <a:r>
              <a:rPr lang="pt-BR" sz="800" dirty="0">
                <a:solidFill>
                  <a:schemeClr val="bg2">
                    <a:lumMod val="90000"/>
                  </a:schemeClr>
                </a:solidFill>
              </a:rPr>
              <a:t> </a:t>
            </a:r>
            <a:r>
              <a:rPr lang="pt-BR" sz="800" dirty="0" err="1">
                <a:solidFill>
                  <a:schemeClr val="bg2">
                    <a:lumMod val="90000"/>
                  </a:schemeClr>
                </a:solidFill>
              </a:rPr>
              <a:t>Brazilian</a:t>
            </a:r>
            <a:r>
              <a:rPr lang="pt-BR" sz="800" dirty="0">
                <a:solidFill>
                  <a:schemeClr val="bg2">
                    <a:lumMod val="90000"/>
                  </a:schemeClr>
                </a:solidFill>
              </a:rPr>
              <a:t> </a:t>
            </a:r>
            <a:r>
              <a:rPr lang="pt-BR" sz="800" dirty="0" err="1">
                <a:solidFill>
                  <a:schemeClr val="bg2">
                    <a:lumMod val="90000"/>
                  </a:schemeClr>
                </a:solidFill>
              </a:rPr>
              <a:t>Population</a:t>
            </a:r>
            <a:r>
              <a:rPr lang="pt-BR" sz="800" dirty="0">
                <a:solidFill>
                  <a:schemeClr val="bg2">
                    <a:lumMod val="90000"/>
                  </a:schemeClr>
                </a:solidFill>
              </a:rPr>
              <a:t>. 2021 11;2021:1 – 8.</a:t>
            </a:r>
          </a:p>
        </p:txBody>
      </p:sp>
      <p:sp>
        <p:nvSpPr>
          <p:cNvPr id="6" name="Espaço Reservado para Texto 3">
            <a:extLst>
              <a:ext uri="{FF2B5EF4-FFF2-40B4-BE49-F238E27FC236}">
                <a16:creationId xmlns:a16="http://schemas.microsoft.com/office/drawing/2014/main" id="{7A280381-AD7D-F5B9-314F-E6B04635DB46}"/>
              </a:ext>
            </a:extLst>
          </p:cNvPr>
          <p:cNvSpPr>
            <a:spLocks noGrp="1"/>
          </p:cNvSpPr>
          <p:nvPr>
            <p:ph type="body" sz="quarter" idx="13"/>
          </p:nvPr>
        </p:nvSpPr>
        <p:spPr>
          <a:xfrm>
            <a:off x="452438" y="76200"/>
            <a:ext cx="11287125" cy="227013"/>
          </a:xfrm>
        </p:spPr>
        <p:txBody>
          <a:bodyPr/>
          <a:lstStyle/>
          <a:p>
            <a:r>
              <a:rPr lang="pt-BR" dirty="0"/>
              <a:t>1 | 2 | 3 | 4 | 5 | 6. REFERÊNCIAS BIBLIOGRÁFICAS</a:t>
            </a:r>
          </a:p>
        </p:txBody>
      </p:sp>
      <p:cxnSp>
        <p:nvCxnSpPr>
          <p:cNvPr id="8" name="Conector reto 7">
            <a:extLst>
              <a:ext uri="{FF2B5EF4-FFF2-40B4-BE49-F238E27FC236}">
                <a16:creationId xmlns:a16="http://schemas.microsoft.com/office/drawing/2014/main" id="{936F2EBF-6A58-E92D-1053-169CCD6EA41D}"/>
              </a:ext>
            </a:extLst>
          </p:cNvPr>
          <p:cNvCxnSpPr/>
          <p:nvPr/>
        </p:nvCxnSpPr>
        <p:spPr>
          <a:xfrm>
            <a:off x="452927" y="342900"/>
            <a:ext cx="1128614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6A91EFEE-124B-B55E-B853-B3B5337335F4}"/>
              </a:ext>
            </a:extLst>
          </p:cNvPr>
          <p:cNvSpPr txBox="1">
            <a:spLocks/>
          </p:cNvSpPr>
          <p:nvPr/>
        </p:nvSpPr>
        <p:spPr>
          <a:xfrm>
            <a:off x="452438" y="476249"/>
            <a:ext cx="3719512" cy="6380163"/>
          </a:xfrm>
          <a:prstGeom prst="rect">
            <a:avLst/>
          </a:prstGeom>
          <a:solidFill>
            <a:schemeClr val="tx2">
              <a:lumMod val="50000"/>
            </a:schemeClr>
          </a:solidFill>
          <a:ln w="117475">
            <a:noFill/>
            <a:miter lim="800000"/>
          </a:ln>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400" dirty="0">
              <a:solidFill>
                <a:schemeClr val="tx2">
                  <a:lumMod val="20000"/>
                  <a:lumOff val="80000"/>
                </a:schemeClr>
              </a:solidFill>
            </a:endParaRPr>
          </a:p>
        </p:txBody>
      </p:sp>
      <p:sp>
        <p:nvSpPr>
          <p:cNvPr id="11" name="Content Placeholder 2">
            <a:extLst>
              <a:ext uri="{FF2B5EF4-FFF2-40B4-BE49-F238E27FC236}">
                <a16:creationId xmlns:a16="http://schemas.microsoft.com/office/drawing/2014/main" id="{02801401-9152-287E-EB02-BF035BF7DB72}"/>
              </a:ext>
            </a:extLst>
          </p:cNvPr>
          <p:cNvSpPr txBox="1">
            <a:spLocks/>
          </p:cNvSpPr>
          <p:nvPr/>
        </p:nvSpPr>
        <p:spPr>
          <a:xfrm>
            <a:off x="4229100" y="478630"/>
            <a:ext cx="3719512" cy="6380163"/>
          </a:xfrm>
          <a:prstGeom prst="rect">
            <a:avLst/>
          </a:prstGeom>
          <a:solidFill>
            <a:schemeClr val="tx2">
              <a:lumMod val="50000"/>
            </a:schemeClr>
          </a:solidFill>
          <a:ln w="117475">
            <a:noFill/>
            <a:miter lim="800000"/>
          </a:ln>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400" dirty="0">
              <a:solidFill>
                <a:schemeClr val="tx2">
                  <a:lumMod val="20000"/>
                  <a:lumOff val="80000"/>
                </a:schemeClr>
              </a:solidFill>
            </a:endParaRPr>
          </a:p>
        </p:txBody>
      </p:sp>
      <p:sp>
        <p:nvSpPr>
          <p:cNvPr id="12" name="Content Placeholder 2">
            <a:extLst>
              <a:ext uri="{FF2B5EF4-FFF2-40B4-BE49-F238E27FC236}">
                <a16:creationId xmlns:a16="http://schemas.microsoft.com/office/drawing/2014/main" id="{C6937C4D-B9E2-7B2F-D8E0-29F780891E23}"/>
              </a:ext>
            </a:extLst>
          </p:cNvPr>
          <p:cNvSpPr txBox="1">
            <a:spLocks/>
          </p:cNvSpPr>
          <p:nvPr/>
        </p:nvSpPr>
        <p:spPr>
          <a:xfrm>
            <a:off x="8019561" y="488949"/>
            <a:ext cx="3719512" cy="6380163"/>
          </a:xfrm>
          <a:prstGeom prst="rect">
            <a:avLst/>
          </a:prstGeom>
          <a:solidFill>
            <a:schemeClr val="tx2">
              <a:lumMod val="50000"/>
            </a:schemeClr>
          </a:solidFill>
          <a:ln w="117475">
            <a:noFill/>
            <a:miter lim="800000"/>
          </a:ln>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400" dirty="0">
              <a:solidFill>
                <a:schemeClr val="tx2">
                  <a:lumMod val="20000"/>
                  <a:lumOff val="80000"/>
                </a:schemeClr>
              </a:solidFill>
            </a:endParaRPr>
          </a:p>
        </p:txBody>
      </p:sp>
    </p:spTree>
    <p:extLst>
      <p:ext uri="{BB962C8B-B14F-4D97-AF65-F5344CB8AC3E}">
        <p14:creationId xmlns:p14="http://schemas.microsoft.com/office/powerpoint/2010/main" val="4860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2" presetClass="exit" presetSubtype="1" fill="hold" grpId="0" nodeType="afterEffect">
                                  <p:stCondLst>
                                    <p:cond delay="0"/>
                                  </p:stCondLst>
                                  <p:childTnLst>
                                    <p:animEffect transition="out" filter="wipe(up)">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1000"/>
                            </p:stCondLst>
                            <p:childTnLst>
                              <p:par>
                                <p:cTn id="13" presetID="22" presetClass="exit" presetSubtype="1" fill="hold" grpId="0" nodeType="afterEffect">
                                  <p:stCondLst>
                                    <p:cond delay="0"/>
                                  </p:stCondLst>
                                  <p:childTnLst>
                                    <p:animEffect transition="out" filter="wipe(up)">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D60829D-5A5A-7211-98CB-5E3E47BDED07}"/>
              </a:ext>
            </a:extLst>
          </p:cNvPr>
          <p:cNvSpPr txBox="1">
            <a:spLocks/>
          </p:cNvSpPr>
          <p:nvPr/>
        </p:nvSpPr>
        <p:spPr>
          <a:xfrm>
            <a:off x="0" y="0"/>
            <a:ext cx="12192001" cy="6857999"/>
          </a:xfrm>
          <a:prstGeom prst="rect">
            <a:avLst/>
          </a:prstGeom>
          <a:solidFill>
            <a:schemeClr val="bg2">
              <a:lumMod val="10000"/>
            </a:schemeClr>
          </a:solidFill>
          <a:ln w="117475">
            <a:noFill/>
            <a:miter lim="800000"/>
          </a:ln>
          <a:effectLst>
            <a:outerShdw blurRad="127000" dist="114300" dir="5400000" algn="t" rotWithShape="0">
              <a:prstClr val="black">
                <a:alpha val="18000"/>
              </a:prstClr>
            </a:outerShdw>
          </a:effectLst>
        </p:spPr>
        <p:txBody>
          <a:bodyPr vert="horz" lIns="612000" tIns="108000" rIns="612000" bIns="108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pt-BR" sz="2400" dirty="0">
              <a:solidFill>
                <a:schemeClr val="bg2">
                  <a:lumMod val="75000"/>
                </a:schemeClr>
              </a:solidFill>
            </a:endParaRPr>
          </a:p>
        </p:txBody>
      </p:sp>
      <p:sp>
        <p:nvSpPr>
          <p:cNvPr id="7" name="Retângulo 6">
            <a:extLst>
              <a:ext uri="{FF2B5EF4-FFF2-40B4-BE49-F238E27FC236}">
                <a16:creationId xmlns:a16="http://schemas.microsoft.com/office/drawing/2014/main" id="{AD80B071-C6E2-27E2-D983-B5CFE4D65A1C}"/>
              </a:ext>
            </a:extLst>
          </p:cNvPr>
          <p:cNvSpPr/>
          <p:nvPr/>
        </p:nvSpPr>
        <p:spPr>
          <a:xfrm>
            <a:off x="4314825" y="1123951"/>
            <a:ext cx="7453310" cy="2657476"/>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ítulo 1">
            <a:extLst>
              <a:ext uri="{FF2B5EF4-FFF2-40B4-BE49-F238E27FC236}">
                <a16:creationId xmlns:a16="http://schemas.microsoft.com/office/drawing/2014/main" id="{57BA02B4-F19C-C612-DB4F-D2DAAD20DA0C}"/>
              </a:ext>
            </a:extLst>
          </p:cNvPr>
          <p:cNvSpPr txBox="1">
            <a:spLocks/>
          </p:cNvSpPr>
          <p:nvPr/>
        </p:nvSpPr>
        <p:spPr>
          <a:xfrm>
            <a:off x="4631528" y="1383790"/>
            <a:ext cx="6829425" cy="142608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6000" b="0" kern="1200" cap="none" spc="0">
                <a:ln w="0"/>
                <a:solidFill>
                  <a:schemeClr val="bg2">
                    <a:lumMod val="25000"/>
                  </a:schemeClr>
                </a:solidFill>
                <a:effectLst>
                  <a:outerShdw blurRad="38100" dist="19050" dir="5400000" algn="tl" rotWithShape="0">
                    <a:schemeClr val="dk1">
                      <a:alpha val="10000"/>
                    </a:schemeClr>
                  </a:outerShdw>
                </a:effectLst>
                <a:latin typeface="+mj-lt"/>
                <a:ea typeface="+mj-ea"/>
                <a:cs typeface="+mj-cs"/>
              </a:defRPr>
            </a:lvl1pPr>
          </a:lstStyle>
          <a:p>
            <a:pPr algn="ctr"/>
            <a:r>
              <a:rPr lang="en-US" sz="2000" dirty="0">
                <a:solidFill>
                  <a:schemeClr val="bg2"/>
                </a:solidFill>
              </a:rPr>
              <a:t>NAKANUMA’S HISTOLOGICAL CLASSIFICATION IN A HIGHLY ADMIXED BRAZILIAN POPULATION: CLINICAL AND BIOCHEMICAL CORRELATIONS IN PRIMARY BILIARY AND SCLEROSING CHOLANGITIS</a:t>
            </a:r>
          </a:p>
        </p:txBody>
      </p:sp>
      <p:sp>
        <p:nvSpPr>
          <p:cNvPr id="9" name="Subtítulo 2">
            <a:extLst>
              <a:ext uri="{FF2B5EF4-FFF2-40B4-BE49-F238E27FC236}">
                <a16:creationId xmlns:a16="http://schemas.microsoft.com/office/drawing/2014/main" id="{BE4D5B77-907D-7011-24C5-7E867EE5F5F7}"/>
              </a:ext>
            </a:extLst>
          </p:cNvPr>
          <p:cNvSpPr txBox="1">
            <a:spLocks/>
          </p:cNvSpPr>
          <p:nvPr/>
        </p:nvSpPr>
        <p:spPr>
          <a:xfrm>
            <a:off x="4857750" y="3441193"/>
            <a:ext cx="6367460"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400" spc="600" dirty="0">
                <a:solidFill>
                  <a:schemeClr val="bg1"/>
                </a:solidFill>
              </a:rPr>
              <a:t>JÉSUS FARIA ROSA JÚNIOR</a:t>
            </a:r>
          </a:p>
        </p:txBody>
      </p:sp>
      <p:sp>
        <p:nvSpPr>
          <p:cNvPr id="10" name="CaixaDeTexto 9">
            <a:extLst>
              <a:ext uri="{FF2B5EF4-FFF2-40B4-BE49-F238E27FC236}">
                <a16:creationId xmlns:a16="http://schemas.microsoft.com/office/drawing/2014/main" id="{2AF870F2-3F7E-6D8C-C1B8-9B9F887151DC}"/>
              </a:ext>
            </a:extLst>
          </p:cNvPr>
          <p:cNvSpPr txBox="1"/>
          <p:nvPr/>
        </p:nvSpPr>
        <p:spPr>
          <a:xfrm>
            <a:off x="6364578" y="4830981"/>
            <a:ext cx="3353803" cy="584775"/>
          </a:xfrm>
          <a:prstGeom prst="rect">
            <a:avLst/>
          </a:prstGeom>
          <a:noFill/>
        </p:spPr>
        <p:txBody>
          <a:bodyPr wrap="none" rtlCol="0">
            <a:spAutoFit/>
          </a:bodyPr>
          <a:lstStyle/>
          <a:p>
            <a:r>
              <a:rPr lang="pt-BR" sz="3200" spc="600" dirty="0">
                <a:solidFill>
                  <a:schemeClr val="accent1"/>
                </a:solidFill>
              </a:rPr>
              <a:t>OBRIGADO!</a:t>
            </a:r>
          </a:p>
        </p:txBody>
      </p:sp>
      <p:pic>
        <p:nvPicPr>
          <p:cNvPr id="11" name="Picture 4" descr="Página Inicial - EBSERH">
            <a:extLst>
              <a:ext uri="{FF2B5EF4-FFF2-40B4-BE49-F238E27FC236}">
                <a16:creationId xmlns:a16="http://schemas.microsoft.com/office/drawing/2014/main" id="{86B4FA27-ACF7-3996-D24E-C3626AD9EF9C}"/>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8416"/>
          <a:stretch/>
        </p:blipFill>
        <p:spPr bwMode="auto">
          <a:xfrm>
            <a:off x="583403" y="1860802"/>
            <a:ext cx="1128710" cy="54923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descr="Uma imagem contendo Logotipo&#10;&#10;Descrição gerada automaticamente">
            <a:extLst>
              <a:ext uri="{FF2B5EF4-FFF2-40B4-BE49-F238E27FC236}">
                <a16:creationId xmlns:a16="http://schemas.microsoft.com/office/drawing/2014/main" id="{9428700A-1590-E98D-79CF-DB08F17E193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425" y="2592606"/>
            <a:ext cx="1641302" cy="599313"/>
          </a:xfrm>
          <a:prstGeom prst="rect">
            <a:avLst/>
          </a:prstGeom>
        </p:spPr>
      </p:pic>
    </p:spTree>
    <p:extLst>
      <p:ext uri="{BB962C8B-B14F-4D97-AF65-F5344CB8AC3E}">
        <p14:creationId xmlns:p14="http://schemas.microsoft.com/office/powerpoint/2010/main" val="29482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5252-9E2A-A234-604B-EC5F8CAE0BDF}"/>
              </a:ext>
            </a:extLst>
          </p:cNvPr>
          <p:cNvSpPr>
            <a:spLocks noGrp="1"/>
          </p:cNvSpPr>
          <p:nvPr>
            <p:ph type="title"/>
          </p:nvPr>
        </p:nvSpPr>
        <p:spPr/>
        <p:txBody>
          <a:bodyPr>
            <a:normAutofit/>
          </a:bodyPr>
          <a:lstStyle/>
          <a:p>
            <a:r>
              <a:rPr lang="pt-BR" sz="3200" dirty="0"/>
              <a:t>COLANGITE BILIAR PRIMÁRIA (CBP) E COLANGITE ESCLEROSANTE PRIMÁRIA (CEP)</a:t>
            </a:r>
          </a:p>
        </p:txBody>
      </p:sp>
      <p:sp>
        <p:nvSpPr>
          <p:cNvPr id="6" name="TextBox 3">
            <a:extLst>
              <a:ext uri="{FF2B5EF4-FFF2-40B4-BE49-F238E27FC236}">
                <a16:creationId xmlns:a16="http://schemas.microsoft.com/office/drawing/2014/main" id="{280C797E-CFBF-E2E7-04EA-A59775E02E2B}"/>
              </a:ext>
            </a:extLst>
          </p:cNvPr>
          <p:cNvSpPr txBox="1"/>
          <p:nvPr/>
        </p:nvSpPr>
        <p:spPr>
          <a:xfrm>
            <a:off x="452438" y="6299268"/>
            <a:ext cx="11286146" cy="276999"/>
          </a:xfrm>
          <a:prstGeom prst="rect">
            <a:avLst/>
          </a:prstGeom>
          <a:noFill/>
        </p:spPr>
        <p:txBody>
          <a:bodyPr wrap="square" rtlCol="0">
            <a:spAutoFit/>
          </a:bodyPr>
          <a:lstStyle/>
          <a:p>
            <a:pPr algn="ctr"/>
            <a:r>
              <a:rPr lang="fr-FR" sz="1200" dirty="0">
                <a:solidFill>
                  <a:schemeClr val="accent2"/>
                </a:solidFill>
              </a:rPr>
              <a:t>Jessica K Dyson et al. (2018), </a:t>
            </a:r>
            <a:r>
              <a:rPr lang="pt-BR" sz="1200" dirty="0">
                <a:solidFill>
                  <a:schemeClr val="accent3"/>
                </a:solidFill>
              </a:rPr>
              <a:t>Richard </a:t>
            </a:r>
            <a:r>
              <a:rPr lang="pt-BR" sz="1200" dirty="0" err="1">
                <a:solidFill>
                  <a:schemeClr val="accent3"/>
                </a:solidFill>
              </a:rPr>
              <a:t>Pullen</a:t>
            </a:r>
            <a:r>
              <a:rPr lang="pt-BR" sz="1200" dirty="0">
                <a:solidFill>
                  <a:schemeClr val="accent3"/>
                </a:solidFill>
              </a:rPr>
              <a:t> (2020), </a:t>
            </a:r>
            <a:r>
              <a:rPr lang="da-DK" sz="1200" dirty="0">
                <a:solidFill>
                  <a:schemeClr val="accent3"/>
                </a:solidFill>
              </a:rPr>
              <a:t>Tingting Lv et al. (2021)</a:t>
            </a:r>
          </a:p>
        </p:txBody>
      </p:sp>
      <p:cxnSp>
        <p:nvCxnSpPr>
          <p:cNvPr id="7" name="Conector reto 6">
            <a:extLst>
              <a:ext uri="{FF2B5EF4-FFF2-40B4-BE49-F238E27FC236}">
                <a16:creationId xmlns:a16="http://schemas.microsoft.com/office/drawing/2014/main" id="{E108844B-C593-BCDC-ECFE-3ACD5B37223D}"/>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Texto 3">
            <a:extLst>
              <a:ext uri="{FF2B5EF4-FFF2-40B4-BE49-F238E27FC236}">
                <a16:creationId xmlns:a16="http://schemas.microsoft.com/office/drawing/2014/main" id="{12C7107E-D111-BBFE-FFCD-18121C7CB256}"/>
              </a:ext>
            </a:extLst>
          </p:cNvPr>
          <p:cNvSpPr>
            <a:spLocks noGrp="1"/>
          </p:cNvSpPr>
          <p:nvPr>
            <p:ph type="body" sz="quarter" idx="13"/>
          </p:nvPr>
        </p:nvSpPr>
        <p:spPr>
          <a:xfrm>
            <a:off x="452438" y="76200"/>
            <a:ext cx="11287125" cy="227013"/>
          </a:xfrm>
        </p:spPr>
        <p:txBody>
          <a:bodyPr/>
          <a:lstStyle/>
          <a:p>
            <a:r>
              <a:rPr lang="pt-BR" dirty="0"/>
              <a:t>1. CONCEITOS | 2 | 3 | 4 | 5 | 6</a:t>
            </a:r>
          </a:p>
        </p:txBody>
      </p:sp>
      <p:sp>
        <p:nvSpPr>
          <p:cNvPr id="10" name="CaixaDeTexto 9">
            <a:extLst>
              <a:ext uri="{FF2B5EF4-FFF2-40B4-BE49-F238E27FC236}">
                <a16:creationId xmlns:a16="http://schemas.microsoft.com/office/drawing/2014/main" id="{87D5C700-A670-03D1-28B6-6D6797521CFF}"/>
              </a:ext>
            </a:extLst>
          </p:cNvPr>
          <p:cNvSpPr txBox="1"/>
          <p:nvPr/>
        </p:nvSpPr>
        <p:spPr>
          <a:xfrm>
            <a:off x="8013471" y="1836108"/>
            <a:ext cx="3725113" cy="338554"/>
          </a:xfrm>
          <a:prstGeom prst="rect">
            <a:avLst/>
          </a:prstGeom>
          <a:noFill/>
        </p:spPr>
        <p:txBody>
          <a:bodyPr wrap="square" rtlCol="0">
            <a:spAutoFit/>
          </a:bodyPr>
          <a:lstStyle/>
          <a:p>
            <a:pPr algn="ctr"/>
            <a:r>
              <a:rPr lang="pt-BR" sz="1600" spc="300" dirty="0">
                <a:solidFill>
                  <a:schemeClr val="accent2"/>
                </a:solidFill>
                <a:latin typeface="Montserrat Black" pitchFamily="2" charset="0"/>
              </a:rPr>
              <a:t>CEP</a:t>
            </a:r>
          </a:p>
        </p:txBody>
      </p:sp>
      <p:sp>
        <p:nvSpPr>
          <p:cNvPr id="11" name="CaixaDeTexto 10">
            <a:extLst>
              <a:ext uri="{FF2B5EF4-FFF2-40B4-BE49-F238E27FC236}">
                <a16:creationId xmlns:a16="http://schemas.microsoft.com/office/drawing/2014/main" id="{496C1218-2C59-61F4-79B8-7050F70D53D1}"/>
              </a:ext>
            </a:extLst>
          </p:cNvPr>
          <p:cNvSpPr txBox="1"/>
          <p:nvPr/>
        </p:nvSpPr>
        <p:spPr>
          <a:xfrm>
            <a:off x="452438" y="1833517"/>
            <a:ext cx="3725115" cy="338554"/>
          </a:xfrm>
          <a:prstGeom prst="rect">
            <a:avLst/>
          </a:prstGeom>
          <a:noFill/>
        </p:spPr>
        <p:txBody>
          <a:bodyPr wrap="square" rtlCol="0">
            <a:spAutoFit/>
          </a:bodyPr>
          <a:lstStyle/>
          <a:p>
            <a:pPr algn="ctr"/>
            <a:r>
              <a:rPr lang="pt-BR" sz="1600" spc="300" dirty="0">
                <a:solidFill>
                  <a:schemeClr val="accent3"/>
                </a:solidFill>
                <a:latin typeface="Montserrat Black" pitchFamily="2" charset="0"/>
              </a:rPr>
              <a:t>CBP</a:t>
            </a:r>
          </a:p>
        </p:txBody>
      </p:sp>
      <p:sp>
        <p:nvSpPr>
          <p:cNvPr id="3" name="Content Placeholder 2">
            <a:extLst>
              <a:ext uri="{FF2B5EF4-FFF2-40B4-BE49-F238E27FC236}">
                <a16:creationId xmlns:a16="http://schemas.microsoft.com/office/drawing/2014/main" id="{20F42869-C65D-2E44-92FB-8860A8E340ED}"/>
              </a:ext>
            </a:extLst>
          </p:cNvPr>
          <p:cNvSpPr>
            <a:spLocks noGrp="1"/>
          </p:cNvSpPr>
          <p:nvPr>
            <p:ph idx="1"/>
          </p:nvPr>
        </p:nvSpPr>
        <p:spPr>
          <a:xfrm>
            <a:off x="452438" y="2245188"/>
            <a:ext cx="3725115" cy="2976561"/>
          </a:xfrm>
        </p:spPr>
        <p:txBody>
          <a:bodyPr>
            <a:normAutofit/>
          </a:bodyPr>
          <a:lstStyle/>
          <a:p>
            <a:pPr marL="0" indent="0">
              <a:buNone/>
            </a:pPr>
            <a:r>
              <a:rPr lang="pt-BR" sz="2000" dirty="0">
                <a:sym typeface="Wingdings" panose="05000000000000000000" pitchFamily="2" charset="2"/>
              </a:rPr>
              <a:t>Doença autoimune rara, mais comum em mulheres acima de 40 anos</a:t>
            </a:r>
          </a:p>
        </p:txBody>
      </p:sp>
      <p:sp>
        <p:nvSpPr>
          <p:cNvPr id="8" name="Content Placeholder 2">
            <a:extLst>
              <a:ext uri="{FF2B5EF4-FFF2-40B4-BE49-F238E27FC236}">
                <a16:creationId xmlns:a16="http://schemas.microsoft.com/office/drawing/2014/main" id="{5AA0F48F-BEE2-587F-CF15-BD08F92F9D9D}"/>
              </a:ext>
            </a:extLst>
          </p:cNvPr>
          <p:cNvSpPr txBox="1">
            <a:spLocks/>
          </p:cNvSpPr>
          <p:nvPr/>
        </p:nvSpPr>
        <p:spPr>
          <a:xfrm>
            <a:off x="8014449" y="2315160"/>
            <a:ext cx="3725115" cy="2976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000" dirty="0">
                <a:sym typeface="Wingdings" panose="05000000000000000000" pitchFamily="2" charset="2"/>
              </a:rPr>
              <a:t>Doença de etiopatogênese desconhecida mais comum em homens entre 30 e 40 anos</a:t>
            </a:r>
          </a:p>
        </p:txBody>
      </p:sp>
      <p:pic>
        <p:nvPicPr>
          <p:cNvPr id="12" name="Picture 5">
            <a:extLst>
              <a:ext uri="{FF2B5EF4-FFF2-40B4-BE49-F238E27FC236}">
                <a16:creationId xmlns:a16="http://schemas.microsoft.com/office/drawing/2014/main" id="{5A7857DC-65C6-BE21-575E-593647C30410}"/>
              </a:ext>
            </a:extLst>
          </p:cNvPr>
          <p:cNvPicPr>
            <a:picLocks noChangeAspect="1"/>
          </p:cNvPicPr>
          <p:nvPr/>
        </p:nvPicPr>
        <p:blipFill rotWithShape="1">
          <a:blip r:embed="rId2"/>
          <a:srcRect l="21958" t="-41" r="12104" b="4907"/>
          <a:stretch/>
        </p:blipFill>
        <p:spPr>
          <a:xfrm>
            <a:off x="8756648" y="3879263"/>
            <a:ext cx="2243046" cy="2220236"/>
          </a:xfrm>
          <a:prstGeom prst="ellipse">
            <a:avLst/>
          </a:prstGeom>
          <a:effectLst>
            <a:innerShdw blurRad="342900">
              <a:prstClr val="black">
                <a:alpha val="62000"/>
              </a:prstClr>
            </a:innerShdw>
          </a:effectLst>
        </p:spPr>
      </p:pic>
      <p:pic>
        <p:nvPicPr>
          <p:cNvPr id="13" name="Picture 4">
            <a:extLst>
              <a:ext uri="{FF2B5EF4-FFF2-40B4-BE49-F238E27FC236}">
                <a16:creationId xmlns:a16="http://schemas.microsoft.com/office/drawing/2014/main" id="{11345890-7513-884D-EB81-9CE46F183148}"/>
              </a:ext>
            </a:extLst>
          </p:cNvPr>
          <p:cNvPicPr>
            <a:picLocks noChangeAspect="1"/>
          </p:cNvPicPr>
          <p:nvPr/>
        </p:nvPicPr>
        <p:blipFill rotWithShape="1">
          <a:blip r:embed="rId3"/>
          <a:srcRect l="14011" t="618" r="20112" b="76"/>
          <a:stretch/>
        </p:blipFill>
        <p:spPr>
          <a:xfrm>
            <a:off x="1186863" y="3879263"/>
            <a:ext cx="2248490" cy="2220236"/>
          </a:xfrm>
          <a:prstGeom prst="ellipse">
            <a:avLst/>
          </a:prstGeom>
          <a:effectLst>
            <a:innerShdw blurRad="342900">
              <a:prstClr val="black">
                <a:alpha val="62000"/>
              </a:prstClr>
            </a:innerShdw>
          </a:effectLst>
        </p:spPr>
      </p:pic>
      <p:sp>
        <p:nvSpPr>
          <p:cNvPr id="16" name="Retângulo 15">
            <a:extLst>
              <a:ext uri="{FF2B5EF4-FFF2-40B4-BE49-F238E27FC236}">
                <a16:creationId xmlns:a16="http://schemas.microsoft.com/office/drawing/2014/main" id="{058F4DE5-2DAC-BD80-7B7D-D828E99010D8}"/>
              </a:ext>
            </a:extLst>
          </p:cNvPr>
          <p:cNvSpPr/>
          <p:nvPr/>
        </p:nvSpPr>
        <p:spPr>
          <a:xfrm>
            <a:off x="4436553" y="3693123"/>
            <a:ext cx="3316941" cy="2094029"/>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sz="2000" dirty="0"/>
              <a:t>Tratamento: ácido </a:t>
            </a:r>
            <a:r>
              <a:rPr lang="pt-BR" sz="2000" dirty="0" err="1"/>
              <a:t>ursodesoxicólico</a:t>
            </a:r>
            <a:r>
              <a:rPr lang="pt-BR" sz="2000" dirty="0"/>
              <a:t>, ácido </a:t>
            </a:r>
            <a:r>
              <a:rPr lang="pt-BR" sz="2000" dirty="0" err="1"/>
              <a:t>obeticólico</a:t>
            </a:r>
            <a:r>
              <a:rPr lang="pt-BR" sz="2000" dirty="0"/>
              <a:t> (CBP) e transplante hepático</a:t>
            </a:r>
          </a:p>
        </p:txBody>
      </p:sp>
      <p:sp>
        <p:nvSpPr>
          <p:cNvPr id="15" name="Retângulo 14">
            <a:extLst>
              <a:ext uri="{FF2B5EF4-FFF2-40B4-BE49-F238E27FC236}">
                <a16:creationId xmlns:a16="http://schemas.microsoft.com/office/drawing/2014/main" id="{9D533D80-86A8-C474-9BB7-0765F4D93DF8}"/>
              </a:ext>
            </a:extLst>
          </p:cNvPr>
          <p:cNvSpPr/>
          <p:nvPr/>
        </p:nvSpPr>
        <p:spPr>
          <a:xfrm>
            <a:off x="4436553" y="2028553"/>
            <a:ext cx="3316941" cy="1654758"/>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sz="2000" dirty="0"/>
              <a:t>Síndrome de sobreposição com hepatite autoimune</a:t>
            </a:r>
          </a:p>
        </p:txBody>
      </p:sp>
    </p:spTree>
    <p:extLst>
      <p:ext uri="{BB962C8B-B14F-4D97-AF65-F5344CB8AC3E}">
        <p14:creationId xmlns:p14="http://schemas.microsoft.com/office/powerpoint/2010/main" val="7850217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DF01D86E-7F5A-44E5-1335-F146BF32E2D9}"/>
              </a:ext>
            </a:extLst>
          </p:cNvPr>
          <p:cNvSpPr>
            <a:spLocks noGrp="1"/>
          </p:cNvSpPr>
          <p:nvPr>
            <p:ph type="body" sz="quarter" idx="13"/>
          </p:nvPr>
        </p:nvSpPr>
        <p:spPr/>
        <p:txBody>
          <a:bodyPr/>
          <a:lstStyle/>
          <a:p>
            <a:r>
              <a:rPr lang="pt-BR" dirty="0"/>
              <a:t>1. CONCEITOS | 2 | 3 | 4 | 5 | 6</a:t>
            </a:r>
          </a:p>
        </p:txBody>
      </p:sp>
      <p:sp>
        <p:nvSpPr>
          <p:cNvPr id="5" name="Title 1">
            <a:extLst>
              <a:ext uri="{FF2B5EF4-FFF2-40B4-BE49-F238E27FC236}">
                <a16:creationId xmlns:a16="http://schemas.microsoft.com/office/drawing/2014/main" id="{4567303D-ECD6-0E1F-EB49-CDBFB649E439}"/>
              </a:ext>
            </a:extLst>
          </p:cNvPr>
          <p:cNvSpPr>
            <a:spLocks noGrp="1"/>
          </p:cNvSpPr>
          <p:nvPr>
            <p:ph type="title"/>
          </p:nvPr>
        </p:nvSpPr>
        <p:spPr>
          <a:xfrm>
            <a:off x="4407938" y="2107564"/>
            <a:ext cx="3376123" cy="1758472"/>
          </a:xfrm>
        </p:spPr>
        <p:txBody>
          <a:bodyPr/>
          <a:lstStyle/>
          <a:p>
            <a:r>
              <a:rPr lang="pt-BR" dirty="0"/>
              <a:t>BIÓPSIA HEPÁTICA</a:t>
            </a:r>
          </a:p>
        </p:txBody>
      </p:sp>
      <p:sp>
        <p:nvSpPr>
          <p:cNvPr id="6" name="CaixaDeTexto 5">
            <a:extLst>
              <a:ext uri="{FF2B5EF4-FFF2-40B4-BE49-F238E27FC236}">
                <a16:creationId xmlns:a16="http://schemas.microsoft.com/office/drawing/2014/main" id="{B6C698D8-E3DF-537D-26C9-1D500A5C2FC3}"/>
              </a:ext>
            </a:extLst>
          </p:cNvPr>
          <p:cNvSpPr txBox="1"/>
          <p:nvPr/>
        </p:nvSpPr>
        <p:spPr>
          <a:xfrm>
            <a:off x="3114253" y="1020722"/>
            <a:ext cx="5963492" cy="369332"/>
          </a:xfrm>
          <a:prstGeom prst="rect">
            <a:avLst/>
          </a:prstGeom>
          <a:noFill/>
        </p:spPr>
        <p:txBody>
          <a:bodyPr wrap="none" rtlCol="0">
            <a:spAutoFit/>
          </a:bodyPr>
          <a:lstStyle/>
          <a:p>
            <a:pPr algn="ctr"/>
            <a:r>
              <a:rPr lang="pt-BR" dirty="0">
                <a:solidFill>
                  <a:schemeClr val="bg2">
                    <a:lumMod val="50000"/>
                  </a:schemeClr>
                </a:solidFill>
              </a:rPr>
              <a:t>Não é necessária para diagnóstico de CBP ou CEP</a:t>
            </a:r>
          </a:p>
        </p:txBody>
      </p:sp>
    </p:spTree>
    <p:extLst>
      <p:ext uri="{BB962C8B-B14F-4D97-AF65-F5344CB8AC3E}">
        <p14:creationId xmlns:p14="http://schemas.microsoft.com/office/powerpoint/2010/main" val="32833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09BAFD7-FD84-B3E7-A71A-47483F229DB4}"/>
              </a:ext>
            </a:extLst>
          </p:cNvPr>
          <p:cNvSpPr/>
          <p:nvPr/>
        </p:nvSpPr>
        <p:spPr>
          <a:xfrm>
            <a:off x="3106485" y="5809065"/>
            <a:ext cx="5971260" cy="495453"/>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dirty="0">
                <a:sym typeface="Wingdings" panose="05000000000000000000" pitchFamily="2" charset="2"/>
              </a:rPr>
              <a:t>Validados para CBP </a:t>
            </a:r>
          </a:p>
        </p:txBody>
      </p:sp>
      <p:sp>
        <p:nvSpPr>
          <p:cNvPr id="2" name="Retângulo 1">
            <a:extLst>
              <a:ext uri="{FF2B5EF4-FFF2-40B4-BE49-F238E27FC236}">
                <a16:creationId xmlns:a16="http://schemas.microsoft.com/office/drawing/2014/main" id="{E60AFEDF-9EEA-DB0D-AD5E-47EEC7751562}"/>
              </a:ext>
            </a:extLst>
          </p:cNvPr>
          <p:cNvSpPr/>
          <p:nvPr/>
        </p:nvSpPr>
        <p:spPr>
          <a:xfrm>
            <a:off x="3106485" y="4766631"/>
            <a:ext cx="5971260" cy="1042433"/>
          </a:xfrm>
          <a:prstGeom prst="rect">
            <a:avLst/>
          </a:prstGeom>
          <a:solidFill>
            <a:schemeClr val="tx2">
              <a:lumMod val="75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b="1" dirty="0">
                <a:sym typeface="Wingdings" panose="05000000000000000000" pitchFamily="2" charset="2"/>
              </a:rPr>
              <a:t>Scheuer</a:t>
            </a:r>
            <a:r>
              <a:rPr lang="da-DK" dirty="0">
                <a:sym typeface="Wingdings" panose="05000000000000000000" pitchFamily="2" charset="2"/>
              </a:rPr>
              <a:t> et. al, </a:t>
            </a:r>
            <a:r>
              <a:rPr lang="da-DK" b="1" dirty="0">
                <a:sym typeface="Wingdings" panose="05000000000000000000" pitchFamily="2" charset="2"/>
              </a:rPr>
              <a:t>Ludwig</a:t>
            </a:r>
            <a:r>
              <a:rPr lang="da-DK" dirty="0">
                <a:sym typeface="Wingdings" panose="05000000000000000000" pitchFamily="2" charset="2"/>
              </a:rPr>
              <a:t> et. al, </a:t>
            </a:r>
            <a:r>
              <a:rPr lang="da-DK" b="1" dirty="0">
                <a:sym typeface="Wingdings" panose="05000000000000000000" pitchFamily="2" charset="2"/>
              </a:rPr>
              <a:t>Rubin</a:t>
            </a:r>
            <a:r>
              <a:rPr lang="da-DK" dirty="0">
                <a:sym typeface="Wingdings" panose="05000000000000000000" pitchFamily="2" charset="2"/>
              </a:rPr>
              <a:t> et. al, </a:t>
            </a:r>
            <a:r>
              <a:rPr lang="da-DK" b="1" dirty="0">
                <a:sym typeface="Wingdings" panose="05000000000000000000" pitchFamily="2" charset="2"/>
              </a:rPr>
              <a:t>Scheuer and Lefkowitch </a:t>
            </a:r>
            <a:r>
              <a:rPr lang="da-DK" dirty="0">
                <a:sym typeface="Wingdings" panose="05000000000000000000" pitchFamily="2" charset="2"/>
              </a:rPr>
              <a:t>et. al</a:t>
            </a:r>
          </a:p>
        </p:txBody>
      </p:sp>
      <p:sp>
        <p:nvSpPr>
          <p:cNvPr id="12" name="Retângulo 11">
            <a:extLst>
              <a:ext uri="{FF2B5EF4-FFF2-40B4-BE49-F238E27FC236}">
                <a16:creationId xmlns:a16="http://schemas.microsoft.com/office/drawing/2014/main" id="{9066EDB7-97EC-C2A8-B42D-886852276F2D}"/>
              </a:ext>
            </a:extLst>
          </p:cNvPr>
          <p:cNvSpPr/>
          <p:nvPr/>
        </p:nvSpPr>
        <p:spPr>
          <a:xfrm>
            <a:off x="3106485" y="3724198"/>
            <a:ext cx="5971260" cy="1042433"/>
          </a:xfrm>
          <a:prstGeom prst="rect">
            <a:avLst/>
          </a:prstGeom>
          <a:solidFill>
            <a:schemeClr val="tx2">
              <a:lumMod val="75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sz="2400" dirty="0">
                <a:sym typeface="Wingdings" panose="05000000000000000000" pitchFamily="2" charset="2"/>
              </a:rPr>
              <a:t>Escores histológicos</a:t>
            </a:r>
            <a:endParaRPr lang="da-DK" sz="1600" dirty="0"/>
          </a:p>
        </p:txBody>
      </p:sp>
      <p:sp>
        <p:nvSpPr>
          <p:cNvPr id="4" name="Espaço Reservado para Texto 3">
            <a:extLst>
              <a:ext uri="{FF2B5EF4-FFF2-40B4-BE49-F238E27FC236}">
                <a16:creationId xmlns:a16="http://schemas.microsoft.com/office/drawing/2014/main" id="{DF01D86E-7F5A-44E5-1335-F146BF32E2D9}"/>
              </a:ext>
            </a:extLst>
          </p:cNvPr>
          <p:cNvSpPr>
            <a:spLocks noGrp="1"/>
          </p:cNvSpPr>
          <p:nvPr>
            <p:ph type="body" sz="quarter" idx="13"/>
          </p:nvPr>
        </p:nvSpPr>
        <p:spPr/>
        <p:txBody>
          <a:bodyPr/>
          <a:lstStyle/>
          <a:p>
            <a:r>
              <a:rPr lang="pt-BR" dirty="0"/>
              <a:t>1. CONCEITOS | 2 | 3 | 4 | 5 | 6</a:t>
            </a:r>
          </a:p>
        </p:txBody>
      </p:sp>
      <p:sp>
        <p:nvSpPr>
          <p:cNvPr id="5" name="Title 1">
            <a:extLst>
              <a:ext uri="{FF2B5EF4-FFF2-40B4-BE49-F238E27FC236}">
                <a16:creationId xmlns:a16="http://schemas.microsoft.com/office/drawing/2014/main" id="{4567303D-ECD6-0E1F-EB49-CDBFB649E439}"/>
              </a:ext>
            </a:extLst>
          </p:cNvPr>
          <p:cNvSpPr>
            <a:spLocks noGrp="1"/>
          </p:cNvSpPr>
          <p:nvPr>
            <p:ph type="title"/>
          </p:nvPr>
        </p:nvSpPr>
        <p:spPr>
          <a:xfrm>
            <a:off x="4407938" y="923293"/>
            <a:ext cx="3376123" cy="1758472"/>
          </a:xfrm>
        </p:spPr>
        <p:txBody>
          <a:bodyPr/>
          <a:lstStyle/>
          <a:p>
            <a:r>
              <a:rPr lang="pt-BR" dirty="0"/>
              <a:t>BIÓPSIA HEPÁTICA</a:t>
            </a:r>
          </a:p>
        </p:txBody>
      </p:sp>
      <p:sp>
        <p:nvSpPr>
          <p:cNvPr id="6" name="CaixaDeTexto 5">
            <a:extLst>
              <a:ext uri="{FF2B5EF4-FFF2-40B4-BE49-F238E27FC236}">
                <a16:creationId xmlns:a16="http://schemas.microsoft.com/office/drawing/2014/main" id="{B6C698D8-E3DF-537D-26C9-1D500A5C2FC3}"/>
              </a:ext>
            </a:extLst>
          </p:cNvPr>
          <p:cNvSpPr txBox="1"/>
          <p:nvPr/>
        </p:nvSpPr>
        <p:spPr>
          <a:xfrm>
            <a:off x="3114253" y="553961"/>
            <a:ext cx="5963492" cy="369332"/>
          </a:xfrm>
          <a:prstGeom prst="rect">
            <a:avLst/>
          </a:prstGeom>
          <a:noFill/>
        </p:spPr>
        <p:txBody>
          <a:bodyPr wrap="none" rtlCol="0">
            <a:spAutoFit/>
          </a:bodyPr>
          <a:lstStyle/>
          <a:p>
            <a:pPr algn="ctr"/>
            <a:r>
              <a:rPr lang="pt-BR" dirty="0">
                <a:solidFill>
                  <a:schemeClr val="bg2">
                    <a:lumMod val="50000"/>
                  </a:schemeClr>
                </a:solidFill>
              </a:rPr>
              <a:t>Não é necessária para diagnóstico de CBP ou CEP</a:t>
            </a:r>
          </a:p>
        </p:txBody>
      </p:sp>
      <p:sp>
        <p:nvSpPr>
          <p:cNvPr id="11" name="Retângulo 10">
            <a:extLst>
              <a:ext uri="{FF2B5EF4-FFF2-40B4-BE49-F238E27FC236}">
                <a16:creationId xmlns:a16="http://schemas.microsoft.com/office/drawing/2014/main" id="{5DA074C4-128F-A3E4-0849-E74EDB070111}"/>
              </a:ext>
            </a:extLst>
          </p:cNvPr>
          <p:cNvSpPr/>
          <p:nvPr/>
        </p:nvSpPr>
        <p:spPr>
          <a:xfrm>
            <a:off x="2958353" y="2681765"/>
            <a:ext cx="6275294" cy="1042433"/>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sz="2000" dirty="0"/>
              <a:t>AVALIAR PROGRESSÃO DAS DOENÇAS </a:t>
            </a:r>
          </a:p>
        </p:txBody>
      </p:sp>
    </p:spTree>
    <p:extLst>
      <p:ext uri="{BB962C8B-B14F-4D97-AF65-F5344CB8AC3E}">
        <p14:creationId xmlns:p14="http://schemas.microsoft.com/office/powerpoint/2010/main" val="36934289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50"/>
                                        <p:tgtEl>
                                          <p:spTgt spid="12"/>
                                        </p:tgtEl>
                                      </p:cBhvr>
                                    </p:animEffect>
                                    <p:anim calcmode="lin" valueType="num">
                                      <p:cBhvr>
                                        <p:cTn id="15" dur="150" fill="hold"/>
                                        <p:tgtEl>
                                          <p:spTgt spid="12"/>
                                        </p:tgtEl>
                                        <p:attrNameLst>
                                          <p:attrName>ppt_x</p:attrName>
                                        </p:attrNameLst>
                                      </p:cBhvr>
                                      <p:tavLst>
                                        <p:tav tm="0">
                                          <p:val>
                                            <p:strVal val="#ppt_x"/>
                                          </p:val>
                                        </p:tav>
                                        <p:tav tm="100000">
                                          <p:val>
                                            <p:strVal val="#ppt_x"/>
                                          </p:val>
                                        </p:tav>
                                      </p:tavLst>
                                    </p:anim>
                                    <p:anim calcmode="lin" valueType="num">
                                      <p:cBhvr>
                                        <p:cTn id="16" dur="1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50"/>
                                        <p:tgtEl>
                                          <p:spTgt spid="2"/>
                                        </p:tgtEl>
                                      </p:cBhvr>
                                    </p:animEffect>
                                    <p:anim calcmode="lin" valueType="num">
                                      <p:cBhvr>
                                        <p:cTn id="22" dur="150" fill="hold"/>
                                        <p:tgtEl>
                                          <p:spTgt spid="2"/>
                                        </p:tgtEl>
                                        <p:attrNameLst>
                                          <p:attrName>ppt_x</p:attrName>
                                        </p:attrNameLst>
                                      </p:cBhvr>
                                      <p:tavLst>
                                        <p:tav tm="0">
                                          <p:val>
                                            <p:strVal val="#ppt_x"/>
                                          </p:val>
                                        </p:tav>
                                        <p:tav tm="100000">
                                          <p:val>
                                            <p:strVal val="#ppt_x"/>
                                          </p:val>
                                        </p:tav>
                                      </p:tavLst>
                                    </p:anim>
                                    <p:anim calcmode="lin" valueType="num">
                                      <p:cBhvr>
                                        <p:cTn id="23" dur="1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50"/>
                                        <p:tgtEl>
                                          <p:spTgt spid="3"/>
                                        </p:tgtEl>
                                      </p:cBhvr>
                                    </p:animEffect>
                                    <p:anim calcmode="lin" valueType="num">
                                      <p:cBhvr>
                                        <p:cTn id="29" dur="150" fill="hold"/>
                                        <p:tgtEl>
                                          <p:spTgt spid="3"/>
                                        </p:tgtEl>
                                        <p:attrNameLst>
                                          <p:attrName>ppt_x</p:attrName>
                                        </p:attrNameLst>
                                      </p:cBhvr>
                                      <p:tavLst>
                                        <p:tav tm="0">
                                          <p:val>
                                            <p:strVal val="#ppt_x"/>
                                          </p:val>
                                        </p:tav>
                                        <p:tav tm="100000">
                                          <p:val>
                                            <p:strVal val="#ppt_x"/>
                                          </p:val>
                                        </p:tav>
                                      </p:tavLst>
                                    </p:anim>
                                    <p:anim calcmode="lin" valueType="num">
                                      <p:cBhvr>
                                        <p:cTn id="30" dur="1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9BF7-A8E7-C593-893E-807702DF785D}"/>
              </a:ext>
            </a:extLst>
          </p:cNvPr>
          <p:cNvSpPr>
            <a:spLocks noGrp="1"/>
          </p:cNvSpPr>
          <p:nvPr>
            <p:ph type="title"/>
          </p:nvPr>
        </p:nvSpPr>
        <p:spPr/>
        <p:txBody>
          <a:bodyPr>
            <a:normAutofit/>
          </a:bodyPr>
          <a:lstStyle/>
          <a:p>
            <a:r>
              <a:rPr lang="pt-BR" sz="3600" dirty="0">
                <a:solidFill>
                  <a:schemeClr val="accent3"/>
                </a:solidFill>
              </a:rPr>
              <a:t>ESCORE HISTOLÓGICO (CBP)</a:t>
            </a:r>
          </a:p>
        </p:txBody>
      </p:sp>
      <p:sp>
        <p:nvSpPr>
          <p:cNvPr id="16" name="Espaço Reservado para Texto 15">
            <a:extLst>
              <a:ext uri="{FF2B5EF4-FFF2-40B4-BE49-F238E27FC236}">
                <a16:creationId xmlns:a16="http://schemas.microsoft.com/office/drawing/2014/main" id="{834B2B8A-EC0D-C963-244A-D03732F04AD6}"/>
              </a:ext>
            </a:extLst>
          </p:cNvPr>
          <p:cNvSpPr>
            <a:spLocks noGrp="1"/>
          </p:cNvSpPr>
          <p:nvPr>
            <p:ph type="body" sz="quarter" idx="13"/>
          </p:nvPr>
        </p:nvSpPr>
        <p:spPr/>
        <p:txBody>
          <a:bodyPr/>
          <a:lstStyle/>
          <a:p>
            <a:r>
              <a:rPr lang="pt-BR" dirty="0"/>
              <a:t>1. CONCEITOS | 2 | 3 | 4 | 5 | 6</a:t>
            </a:r>
          </a:p>
        </p:txBody>
      </p:sp>
      <p:sp>
        <p:nvSpPr>
          <p:cNvPr id="4" name="TextBox 3">
            <a:extLst>
              <a:ext uri="{FF2B5EF4-FFF2-40B4-BE49-F238E27FC236}">
                <a16:creationId xmlns:a16="http://schemas.microsoft.com/office/drawing/2014/main" id="{1861091B-D382-384B-F0D1-ED8A211F682D}"/>
              </a:ext>
            </a:extLst>
          </p:cNvPr>
          <p:cNvSpPr txBox="1"/>
          <p:nvPr/>
        </p:nvSpPr>
        <p:spPr>
          <a:xfrm>
            <a:off x="452438" y="6299268"/>
            <a:ext cx="11286146" cy="461665"/>
          </a:xfrm>
          <a:prstGeom prst="rect">
            <a:avLst/>
          </a:prstGeom>
          <a:noFill/>
        </p:spPr>
        <p:txBody>
          <a:bodyPr wrap="square" rtlCol="0">
            <a:spAutoFit/>
          </a:bodyPr>
          <a:lstStyle/>
          <a:p>
            <a:pPr algn="ctr"/>
            <a:r>
              <a:rPr lang="pt-BR" sz="1200" b="0" i="0" dirty="0">
                <a:solidFill>
                  <a:schemeClr val="bg2">
                    <a:lumMod val="50000"/>
                  </a:schemeClr>
                </a:solidFill>
                <a:effectLst/>
                <a:latin typeface="+mj-lt"/>
              </a:rPr>
              <a:t>Reshetnyak, Vasiliy Ivanovich. “Primary biliary cirrhosis: Clinical and laboratory criteria for its diagnosis.” </a:t>
            </a:r>
            <a:r>
              <a:rPr lang="pt-BR" sz="1200" b="0" i="1" dirty="0">
                <a:solidFill>
                  <a:schemeClr val="bg2">
                    <a:lumMod val="50000"/>
                  </a:schemeClr>
                </a:solidFill>
                <a:effectLst/>
                <a:latin typeface="+mj-lt"/>
              </a:rPr>
              <a:t>World journal of gastroenterology</a:t>
            </a:r>
            <a:r>
              <a:rPr lang="pt-BR" sz="1200" b="0" i="0" dirty="0">
                <a:solidFill>
                  <a:schemeClr val="bg2">
                    <a:lumMod val="50000"/>
                  </a:schemeClr>
                </a:solidFill>
                <a:effectLst/>
                <a:latin typeface="+mj-lt"/>
              </a:rPr>
              <a:t> vol. 21,25 (2015): 7683-708. doi:10.3748/wjg.v21.i25.7683</a:t>
            </a:r>
            <a:endParaRPr lang="pt-BR" sz="1200" dirty="0">
              <a:solidFill>
                <a:schemeClr val="bg2">
                  <a:lumMod val="50000"/>
                </a:schemeClr>
              </a:solidFill>
              <a:latin typeface="+mj-lt"/>
            </a:endParaRPr>
          </a:p>
        </p:txBody>
      </p:sp>
      <p:pic>
        <p:nvPicPr>
          <p:cNvPr id="2050" name="Picture 2" descr="Classification of morphological stages of primary biliary cirrhosis ">
            <a:extLst>
              <a:ext uri="{FF2B5EF4-FFF2-40B4-BE49-F238E27FC236}">
                <a16:creationId xmlns:a16="http://schemas.microsoft.com/office/drawing/2014/main" id="{07E6A4B6-BA6B-12F9-83F3-574CAE9ED031}"/>
              </a:ext>
            </a:extLst>
          </p:cNvPr>
          <p:cNvPicPr>
            <a:picLocks noChangeAspect="1" noChangeArrowheads="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711553" y="1921509"/>
            <a:ext cx="7770972" cy="35508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D5D39BB-25DD-9D81-73FC-C7226445B6B9}"/>
              </a:ext>
            </a:extLst>
          </p:cNvPr>
          <p:cNvSpPr/>
          <p:nvPr/>
        </p:nvSpPr>
        <p:spPr>
          <a:xfrm>
            <a:off x="452928" y="4064567"/>
            <a:ext cx="8341588" cy="732577"/>
          </a:xfrm>
          <a:prstGeom prst="rect">
            <a:avLst/>
          </a:prstGeom>
          <a:noFill/>
          <a:ln w="25400" cap="flat" cmpd="dbl"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
        <p:nvSpPr>
          <p:cNvPr id="3" name="Retângulo 2">
            <a:extLst>
              <a:ext uri="{FF2B5EF4-FFF2-40B4-BE49-F238E27FC236}">
                <a16:creationId xmlns:a16="http://schemas.microsoft.com/office/drawing/2014/main" id="{F24E2CFD-B159-8C9D-07EB-4676BD853B9C}"/>
              </a:ext>
            </a:extLst>
          </p:cNvPr>
          <p:cNvSpPr/>
          <p:nvPr/>
        </p:nvSpPr>
        <p:spPr>
          <a:xfrm>
            <a:off x="9315450" y="2626543"/>
            <a:ext cx="2423623" cy="1604913"/>
          </a:xfrm>
          <a:prstGeom prst="rect">
            <a:avLst/>
          </a:prstGeom>
          <a:solidFill>
            <a:schemeClr val="accent3"/>
          </a:solidFill>
          <a:ln w="117475">
            <a:solidFill>
              <a:schemeClr val="accent3">
                <a:lumMod val="20000"/>
                <a:lumOff val="80000"/>
              </a:schemeClr>
            </a:solidFill>
          </a:ln>
          <a:effectLst>
            <a:outerShdw blurRad="139700" dist="63500" dir="5400000" algn="t" rotWithShape="0">
              <a:prstClr val="black">
                <a:alpha val="1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t>ATIVIDADE DA DOENÇA?</a:t>
            </a:r>
          </a:p>
        </p:txBody>
      </p:sp>
      <p:cxnSp>
        <p:nvCxnSpPr>
          <p:cNvPr id="13" name="Conector: Angulado 12">
            <a:extLst>
              <a:ext uri="{FF2B5EF4-FFF2-40B4-BE49-F238E27FC236}">
                <a16:creationId xmlns:a16="http://schemas.microsoft.com/office/drawing/2014/main" id="{9BB0F2CF-FAC5-EA13-65D8-F7EC34C07B45}"/>
              </a:ext>
            </a:extLst>
          </p:cNvPr>
          <p:cNvCxnSpPr>
            <a:stCxn id="8" idx="3"/>
            <a:endCxn id="3" idx="1"/>
          </p:cNvCxnSpPr>
          <p:nvPr/>
        </p:nvCxnSpPr>
        <p:spPr>
          <a:xfrm flipV="1">
            <a:off x="8794516" y="3429000"/>
            <a:ext cx="520934" cy="1001856"/>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id="{0205A3C0-DB98-EF0A-7F72-2D1531AEDD87}"/>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2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50"/>
                                        <p:tgtEl>
                                          <p:spTgt spid="8"/>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D039-4A51-9963-474E-D50DF791020B}"/>
              </a:ext>
            </a:extLst>
          </p:cNvPr>
          <p:cNvSpPr>
            <a:spLocks noGrp="1"/>
          </p:cNvSpPr>
          <p:nvPr>
            <p:ph type="title"/>
          </p:nvPr>
        </p:nvSpPr>
        <p:spPr/>
        <p:txBody>
          <a:bodyPr>
            <a:normAutofit/>
          </a:bodyPr>
          <a:lstStyle/>
          <a:p>
            <a:r>
              <a:rPr lang="pt-BR" sz="3600" dirty="0"/>
              <a:t>SISTEMA DE NAKANUMA</a:t>
            </a:r>
          </a:p>
        </p:txBody>
      </p:sp>
      <p:sp>
        <p:nvSpPr>
          <p:cNvPr id="5" name="Rectangle 1">
            <a:extLst>
              <a:ext uri="{FF2B5EF4-FFF2-40B4-BE49-F238E27FC236}">
                <a16:creationId xmlns:a16="http://schemas.microsoft.com/office/drawing/2014/main" id="{115BC328-8AF8-26B5-4E60-6D8010588221}"/>
              </a:ext>
            </a:extLst>
          </p:cNvPr>
          <p:cNvSpPr>
            <a:spLocks noChangeArrowheads="1"/>
          </p:cNvSpPr>
          <p:nvPr/>
        </p:nvSpPr>
        <p:spPr bwMode="auto">
          <a:xfrm>
            <a:off x="2354094" y="1273967"/>
            <a:ext cx="72276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i="0" u="none" strike="noStrike" cap="none" spc="300" normalizeH="0" baseline="0" dirty="0">
                <a:ln>
                  <a:noFill/>
                </a:ln>
                <a:solidFill>
                  <a:schemeClr val="bg2">
                    <a:lumMod val="25000"/>
                  </a:schemeClr>
                </a:solidFill>
                <a:effectLst/>
                <a:latin typeface="+mj-lt"/>
                <a:ea typeface="Calibri" panose="020F0502020204030204" pitchFamily="34" charset="0"/>
                <a:cs typeface="Times New Roman" panose="02020603050405020304" pitchFamily="18" charset="0"/>
              </a:rPr>
              <a:t>ESCORE DE COLANGITE BILIAR PRIMÁRIA</a:t>
            </a:r>
            <a:endParaRPr kumimoji="0" lang="pt-BR" altLang="pt-BR" sz="1200" i="0" u="none" strike="noStrike" cap="none" spc="300" normalizeH="0" baseline="0" dirty="0">
              <a:ln>
                <a:noFill/>
              </a:ln>
              <a:solidFill>
                <a:schemeClr val="bg2">
                  <a:lumMod val="25000"/>
                </a:schemeClr>
              </a:solidFill>
              <a:effectLst/>
              <a:latin typeface="+mj-lt"/>
            </a:endParaRPr>
          </a:p>
        </p:txBody>
      </p:sp>
      <p:sp>
        <p:nvSpPr>
          <p:cNvPr id="3" name="Espaço Reservado para Texto 15">
            <a:extLst>
              <a:ext uri="{FF2B5EF4-FFF2-40B4-BE49-F238E27FC236}">
                <a16:creationId xmlns:a16="http://schemas.microsoft.com/office/drawing/2014/main" id="{C33F4CCB-155B-6886-6834-6BC846BF255E}"/>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7ACECE3B-83FF-3B9D-20E2-7F7DFE2C646E}"/>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88C67EB1-8D17-4929-F893-45FD3F8C067B}"/>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55D61945-D620-A08D-8465-50A068E7CDD7}"/>
              </a:ext>
            </a:extLst>
          </p:cNvPr>
          <p:cNvCxnSpPr>
            <a:stCxn id="5" idx="1"/>
          </p:cNvCxnSpPr>
          <p:nvPr/>
        </p:nvCxnSpPr>
        <p:spPr>
          <a:xfrm flipH="1">
            <a:off x="953311" y="1474022"/>
            <a:ext cx="14007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CD27BFC3-30C6-FA7D-6352-FD4A021F536F}"/>
              </a:ext>
            </a:extLst>
          </p:cNvPr>
          <p:cNvCxnSpPr>
            <a:stCxn id="5" idx="3"/>
          </p:cNvCxnSpPr>
          <p:nvPr/>
        </p:nvCxnSpPr>
        <p:spPr>
          <a:xfrm>
            <a:off x="9581746" y="1474022"/>
            <a:ext cx="1459148"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24494702-49E6-EA5D-20EB-D2E86CD65003}"/>
              </a:ext>
            </a:extLst>
          </p:cNvPr>
          <p:cNvSpPr txBox="1"/>
          <p:nvPr/>
        </p:nvSpPr>
        <p:spPr>
          <a:xfrm>
            <a:off x="451459" y="3310967"/>
            <a:ext cx="3762375" cy="369332"/>
          </a:xfrm>
          <a:prstGeom prst="rect">
            <a:avLst/>
          </a:prstGeom>
          <a:noFill/>
        </p:spPr>
        <p:txBody>
          <a:bodyPr wrap="square" rtlCol="0">
            <a:spAutoFit/>
          </a:bodyPr>
          <a:lstStyle/>
          <a:p>
            <a:pPr algn="ctr"/>
            <a:r>
              <a:rPr lang="pt-BR" spc="300" dirty="0">
                <a:solidFill>
                  <a:schemeClr val="bg2">
                    <a:lumMod val="50000"/>
                  </a:schemeClr>
                </a:solidFill>
                <a:latin typeface="Montserrat Black" pitchFamily="2" charset="0"/>
              </a:rPr>
              <a:t>FIBROSE</a:t>
            </a:r>
          </a:p>
        </p:txBody>
      </p:sp>
      <p:sp>
        <p:nvSpPr>
          <p:cNvPr id="33" name="CaixaDeTexto 32">
            <a:extLst>
              <a:ext uri="{FF2B5EF4-FFF2-40B4-BE49-F238E27FC236}">
                <a16:creationId xmlns:a16="http://schemas.microsoft.com/office/drawing/2014/main" id="{509CEBE6-B3B4-62DC-A2C5-96735F4EAB8A}"/>
              </a:ext>
            </a:extLst>
          </p:cNvPr>
          <p:cNvSpPr txBox="1"/>
          <p:nvPr/>
        </p:nvSpPr>
        <p:spPr>
          <a:xfrm>
            <a:off x="4213834" y="3172468"/>
            <a:ext cx="3762375" cy="646331"/>
          </a:xfrm>
          <a:prstGeom prst="rect">
            <a:avLst/>
          </a:prstGeom>
          <a:noFill/>
        </p:spPr>
        <p:txBody>
          <a:bodyPr wrap="square" rtlCol="0">
            <a:spAutoFit/>
          </a:bodyPr>
          <a:lstStyle/>
          <a:p>
            <a:pPr algn="ctr"/>
            <a:r>
              <a:rPr lang="pt-BR" spc="300" dirty="0">
                <a:solidFill>
                  <a:schemeClr val="bg2">
                    <a:lumMod val="50000"/>
                  </a:schemeClr>
                </a:solidFill>
                <a:latin typeface="Montserrat Black" pitchFamily="2" charset="0"/>
              </a:rPr>
              <a:t>PERDA DE </a:t>
            </a:r>
          </a:p>
          <a:p>
            <a:pPr algn="ctr"/>
            <a:r>
              <a:rPr lang="pt-BR" spc="300" dirty="0">
                <a:solidFill>
                  <a:schemeClr val="bg2">
                    <a:lumMod val="50000"/>
                  </a:schemeClr>
                </a:solidFill>
                <a:latin typeface="Montserrat Black" pitchFamily="2" charset="0"/>
              </a:rPr>
              <a:t>DUCTO BILIAR</a:t>
            </a:r>
          </a:p>
        </p:txBody>
      </p:sp>
      <p:sp>
        <p:nvSpPr>
          <p:cNvPr id="34" name="CaixaDeTexto 33">
            <a:extLst>
              <a:ext uri="{FF2B5EF4-FFF2-40B4-BE49-F238E27FC236}">
                <a16:creationId xmlns:a16="http://schemas.microsoft.com/office/drawing/2014/main" id="{BE69AC1C-47A1-1174-24C0-F4A01949FFB9}"/>
              </a:ext>
            </a:extLst>
          </p:cNvPr>
          <p:cNvSpPr txBox="1"/>
          <p:nvPr/>
        </p:nvSpPr>
        <p:spPr>
          <a:xfrm>
            <a:off x="7976209" y="3033968"/>
            <a:ext cx="3762375" cy="923330"/>
          </a:xfrm>
          <a:prstGeom prst="rect">
            <a:avLst/>
          </a:prstGeom>
          <a:noFill/>
        </p:spPr>
        <p:txBody>
          <a:bodyPr wrap="square" rtlCol="0">
            <a:spAutoFit/>
          </a:bodyPr>
          <a:lstStyle/>
          <a:p>
            <a:pPr algn="ctr"/>
            <a:r>
              <a:rPr lang="pt-BR" spc="300" dirty="0">
                <a:solidFill>
                  <a:schemeClr val="bg2">
                    <a:lumMod val="50000"/>
                  </a:schemeClr>
                </a:solidFill>
                <a:latin typeface="Montserrat Black" pitchFamily="2" charset="0"/>
              </a:rPr>
              <a:t>DEPOSIÇÃO DE GRÂNULOS ORCEÍNA-POSITIVOS</a:t>
            </a:r>
          </a:p>
        </p:txBody>
      </p:sp>
    </p:spTree>
    <p:extLst>
      <p:ext uri="{BB962C8B-B14F-4D97-AF65-F5344CB8AC3E}">
        <p14:creationId xmlns:p14="http://schemas.microsoft.com/office/powerpoint/2010/main" val="40872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D039-4A51-9963-474E-D50DF791020B}"/>
              </a:ext>
            </a:extLst>
          </p:cNvPr>
          <p:cNvSpPr>
            <a:spLocks noGrp="1"/>
          </p:cNvSpPr>
          <p:nvPr>
            <p:ph type="title"/>
          </p:nvPr>
        </p:nvSpPr>
        <p:spPr/>
        <p:txBody>
          <a:bodyPr>
            <a:normAutofit/>
          </a:bodyPr>
          <a:lstStyle/>
          <a:p>
            <a:r>
              <a:rPr lang="pt-BR" sz="3600" dirty="0"/>
              <a:t>SISTEMA DE NAKANUMA</a:t>
            </a:r>
          </a:p>
        </p:txBody>
      </p:sp>
      <p:sp>
        <p:nvSpPr>
          <p:cNvPr id="5" name="Rectangle 1">
            <a:extLst>
              <a:ext uri="{FF2B5EF4-FFF2-40B4-BE49-F238E27FC236}">
                <a16:creationId xmlns:a16="http://schemas.microsoft.com/office/drawing/2014/main" id="{115BC328-8AF8-26B5-4E60-6D8010588221}"/>
              </a:ext>
            </a:extLst>
          </p:cNvPr>
          <p:cNvSpPr>
            <a:spLocks noChangeArrowheads="1"/>
          </p:cNvSpPr>
          <p:nvPr/>
        </p:nvSpPr>
        <p:spPr bwMode="auto">
          <a:xfrm>
            <a:off x="2354094" y="1273967"/>
            <a:ext cx="72276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i="0" u="none" strike="noStrike" cap="none" spc="300" normalizeH="0" baseline="0" dirty="0">
                <a:ln>
                  <a:noFill/>
                </a:ln>
                <a:solidFill>
                  <a:schemeClr val="bg2">
                    <a:lumMod val="25000"/>
                  </a:schemeClr>
                </a:solidFill>
                <a:effectLst/>
                <a:latin typeface="+mj-lt"/>
                <a:ea typeface="Calibri" panose="020F0502020204030204" pitchFamily="34" charset="0"/>
                <a:cs typeface="Times New Roman" panose="02020603050405020304" pitchFamily="18" charset="0"/>
              </a:rPr>
              <a:t>ESCORE DE COLANGITE BILIAR PRIMÁRIA</a:t>
            </a:r>
            <a:endParaRPr kumimoji="0" lang="pt-BR" altLang="pt-BR" sz="1200" i="0" u="none" strike="noStrike" cap="none" spc="300" normalizeH="0" baseline="0" dirty="0">
              <a:ln>
                <a:noFill/>
              </a:ln>
              <a:solidFill>
                <a:schemeClr val="bg2">
                  <a:lumMod val="25000"/>
                </a:schemeClr>
              </a:solidFill>
              <a:effectLst/>
              <a:latin typeface="+mj-lt"/>
            </a:endParaRPr>
          </a:p>
        </p:txBody>
      </p:sp>
      <p:sp>
        <p:nvSpPr>
          <p:cNvPr id="3" name="Espaço Reservado para Texto 15">
            <a:extLst>
              <a:ext uri="{FF2B5EF4-FFF2-40B4-BE49-F238E27FC236}">
                <a16:creationId xmlns:a16="http://schemas.microsoft.com/office/drawing/2014/main" id="{C33F4CCB-155B-6886-6834-6BC846BF255E}"/>
              </a:ext>
            </a:extLst>
          </p:cNvPr>
          <p:cNvSpPr>
            <a:spLocks noGrp="1"/>
          </p:cNvSpPr>
          <p:nvPr>
            <p:ph type="body" sz="quarter" idx="13"/>
          </p:nvPr>
        </p:nvSpPr>
        <p:spPr>
          <a:xfrm>
            <a:off x="452438" y="76200"/>
            <a:ext cx="11287125" cy="227012"/>
          </a:xfrm>
        </p:spPr>
        <p:txBody>
          <a:bodyPr/>
          <a:lstStyle/>
          <a:p>
            <a:r>
              <a:rPr lang="pt-BR" dirty="0"/>
              <a:t>1. CONCEITOS | 2 | 3 | 4 | 5 | 6</a:t>
            </a:r>
          </a:p>
        </p:txBody>
      </p:sp>
      <p:sp>
        <p:nvSpPr>
          <p:cNvPr id="6" name="TextBox 3">
            <a:extLst>
              <a:ext uri="{FF2B5EF4-FFF2-40B4-BE49-F238E27FC236}">
                <a16:creationId xmlns:a16="http://schemas.microsoft.com/office/drawing/2014/main" id="{7ACECE3B-83FF-3B9D-20E2-7F7DFE2C646E}"/>
              </a:ext>
            </a:extLst>
          </p:cNvPr>
          <p:cNvSpPr txBox="1"/>
          <p:nvPr/>
        </p:nvSpPr>
        <p:spPr>
          <a:xfrm>
            <a:off x="180975" y="6308906"/>
            <a:ext cx="11830050" cy="461665"/>
          </a:xfrm>
          <a:prstGeom prst="rect">
            <a:avLst/>
          </a:prstGeom>
          <a:noFill/>
        </p:spPr>
        <p:txBody>
          <a:bodyPr wrap="square" rtlCol="0">
            <a:spAutoFit/>
          </a:bodyPr>
          <a:lstStyle/>
          <a:p>
            <a:pPr algn="ctr"/>
            <a:r>
              <a:rPr lang="da-DK" sz="1200" dirty="0">
                <a:solidFill>
                  <a:schemeClr val="bg2">
                    <a:lumMod val="50000"/>
                  </a:schemeClr>
                </a:solidFill>
              </a:rPr>
              <a:t>Adaptado de "Application of a new histological staging and grading system for primary biliary cirrhosis to liver biopsy specimens: Interobserver agreement" por Y. Nakanuma et al, 2010. Pathology International 60, p. 167-174. Copyright 2010 por Wiley.</a:t>
            </a:r>
          </a:p>
        </p:txBody>
      </p:sp>
      <p:cxnSp>
        <p:nvCxnSpPr>
          <p:cNvPr id="7" name="Conector reto 6">
            <a:extLst>
              <a:ext uri="{FF2B5EF4-FFF2-40B4-BE49-F238E27FC236}">
                <a16:creationId xmlns:a16="http://schemas.microsoft.com/office/drawing/2014/main" id="{88C67EB1-8D17-4929-F893-45FD3F8C067B}"/>
              </a:ext>
            </a:extLst>
          </p:cNvPr>
          <p:cNvCxnSpPr/>
          <p:nvPr/>
        </p:nvCxnSpPr>
        <p:spPr>
          <a:xfrm>
            <a:off x="452927" y="6244082"/>
            <a:ext cx="1128614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55D61945-D620-A08D-8465-50A068E7CDD7}"/>
              </a:ext>
            </a:extLst>
          </p:cNvPr>
          <p:cNvCxnSpPr>
            <a:stCxn id="5" idx="1"/>
          </p:cNvCxnSpPr>
          <p:nvPr/>
        </p:nvCxnSpPr>
        <p:spPr>
          <a:xfrm flipH="1">
            <a:off x="953311" y="1474022"/>
            <a:ext cx="14007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CD27BFC3-30C6-FA7D-6352-FD4A021F536F}"/>
              </a:ext>
            </a:extLst>
          </p:cNvPr>
          <p:cNvCxnSpPr>
            <a:stCxn id="5" idx="3"/>
          </p:cNvCxnSpPr>
          <p:nvPr/>
        </p:nvCxnSpPr>
        <p:spPr>
          <a:xfrm>
            <a:off x="9581746" y="1474022"/>
            <a:ext cx="14591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CCF3B6D1-C14A-468C-9CAF-BA3C0D0971F7}"/>
              </a:ext>
            </a:extLst>
          </p:cNvPr>
          <p:cNvSpPr/>
          <p:nvPr/>
        </p:nvSpPr>
        <p:spPr>
          <a:xfrm>
            <a:off x="629072" y="2439184"/>
            <a:ext cx="843031" cy="843031"/>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2">
                    <a:lumMod val="10000"/>
                  </a:schemeClr>
                </a:solidFill>
                <a:latin typeface="Montserrat Thin" pitchFamily="2" charset="0"/>
              </a:rPr>
              <a:t>1</a:t>
            </a:r>
            <a:endParaRPr lang="pt-BR" sz="4800" dirty="0">
              <a:solidFill>
                <a:schemeClr val="bg2">
                  <a:lumMod val="10000"/>
                </a:schemeClr>
              </a:solidFill>
              <a:latin typeface="Montserrat Thin" pitchFamily="2" charset="0"/>
            </a:endParaRPr>
          </a:p>
        </p:txBody>
      </p:sp>
      <p:sp>
        <p:nvSpPr>
          <p:cNvPr id="15" name="Elipse 14">
            <a:extLst>
              <a:ext uri="{FF2B5EF4-FFF2-40B4-BE49-F238E27FC236}">
                <a16:creationId xmlns:a16="http://schemas.microsoft.com/office/drawing/2014/main" id="{DD5F8295-855D-8D6F-78FD-8EEC4BC4CAB9}"/>
              </a:ext>
            </a:extLst>
          </p:cNvPr>
          <p:cNvSpPr/>
          <p:nvPr/>
        </p:nvSpPr>
        <p:spPr>
          <a:xfrm>
            <a:off x="629071" y="3330644"/>
            <a:ext cx="843031" cy="843031"/>
          </a:xfrm>
          <a:prstGeom prst="ellipse">
            <a:avLst/>
          </a:prstGeom>
          <a:solidFill>
            <a:schemeClr val="bg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2</a:t>
            </a:r>
            <a:endParaRPr lang="pt-BR" sz="4800" dirty="0">
              <a:latin typeface="Montserrat Thin" pitchFamily="2" charset="0"/>
            </a:endParaRPr>
          </a:p>
        </p:txBody>
      </p:sp>
      <p:sp>
        <p:nvSpPr>
          <p:cNvPr id="16" name="Elipse 15">
            <a:extLst>
              <a:ext uri="{FF2B5EF4-FFF2-40B4-BE49-F238E27FC236}">
                <a16:creationId xmlns:a16="http://schemas.microsoft.com/office/drawing/2014/main" id="{35AD2A5F-D3F4-0806-543A-C8A45EEB8790}"/>
              </a:ext>
            </a:extLst>
          </p:cNvPr>
          <p:cNvSpPr/>
          <p:nvPr/>
        </p:nvSpPr>
        <p:spPr>
          <a:xfrm>
            <a:off x="629070" y="4222104"/>
            <a:ext cx="843031" cy="843031"/>
          </a:xfrm>
          <a:prstGeom prst="ellipse">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3</a:t>
            </a:r>
            <a:endParaRPr lang="pt-BR" sz="4800" dirty="0">
              <a:latin typeface="Montserrat Thin" pitchFamily="2" charset="0"/>
            </a:endParaRPr>
          </a:p>
        </p:txBody>
      </p:sp>
      <p:sp>
        <p:nvSpPr>
          <p:cNvPr id="18" name="Elipse 17">
            <a:extLst>
              <a:ext uri="{FF2B5EF4-FFF2-40B4-BE49-F238E27FC236}">
                <a16:creationId xmlns:a16="http://schemas.microsoft.com/office/drawing/2014/main" id="{1219C800-5E6A-D8BE-C921-B675FE8D9B83}"/>
              </a:ext>
            </a:extLst>
          </p:cNvPr>
          <p:cNvSpPr/>
          <p:nvPr/>
        </p:nvSpPr>
        <p:spPr>
          <a:xfrm>
            <a:off x="629070" y="5113564"/>
            <a:ext cx="843031" cy="843031"/>
          </a:xfrm>
          <a:prstGeom prst="ellipse">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Montserrat Thin" pitchFamily="2" charset="0"/>
              </a:rPr>
              <a:t>4</a:t>
            </a:r>
            <a:endParaRPr lang="pt-BR" sz="4800" dirty="0">
              <a:latin typeface="Montserrat Thin" pitchFamily="2" charset="0"/>
            </a:endParaRPr>
          </a:p>
        </p:txBody>
      </p:sp>
      <p:sp>
        <p:nvSpPr>
          <p:cNvPr id="20" name="Retângulo: Cantos Arredondados 19">
            <a:extLst>
              <a:ext uri="{FF2B5EF4-FFF2-40B4-BE49-F238E27FC236}">
                <a16:creationId xmlns:a16="http://schemas.microsoft.com/office/drawing/2014/main" id="{CA5FCDA0-74C0-5B04-4F6A-84810C6DB3ED}"/>
              </a:ext>
            </a:extLst>
          </p:cNvPr>
          <p:cNvSpPr/>
          <p:nvPr/>
        </p:nvSpPr>
        <p:spPr>
          <a:xfrm>
            <a:off x="1595337" y="2564255"/>
            <a:ext cx="3190672" cy="59288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10000"/>
                  </a:schemeClr>
                </a:solidFill>
              </a:rPr>
              <a:t>Sem fibrose portal ou fibrose limitada aos tratos portais</a:t>
            </a:r>
          </a:p>
        </p:txBody>
      </p:sp>
      <p:sp>
        <p:nvSpPr>
          <p:cNvPr id="21" name="Retângulo: Cantos Arredondados 20">
            <a:extLst>
              <a:ext uri="{FF2B5EF4-FFF2-40B4-BE49-F238E27FC236}">
                <a16:creationId xmlns:a16="http://schemas.microsoft.com/office/drawing/2014/main" id="{0EA87C9A-E5E4-9B17-C20B-ED0B66CB57CB}"/>
              </a:ext>
            </a:extLst>
          </p:cNvPr>
          <p:cNvSpPr/>
          <p:nvPr/>
        </p:nvSpPr>
        <p:spPr>
          <a:xfrm>
            <a:off x="4909243" y="2562012"/>
            <a:ext cx="3190672" cy="59288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10000"/>
                  </a:schemeClr>
                </a:solidFill>
              </a:rPr>
              <a:t>Sem perda do ducto biliar</a:t>
            </a:r>
          </a:p>
        </p:txBody>
      </p:sp>
      <p:sp>
        <p:nvSpPr>
          <p:cNvPr id="22" name="Retângulo: Cantos Arredondados 21">
            <a:extLst>
              <a:ext uri="{FF2B5EF4-FFF2-40B4-BE49-F238E27FC236}">
                <a16:creationId xmlns:a16="http://schemas.microsoft.com/office/drawing/2014/main" id="{0996799A-1B21-BE3C-68AE-D4ED178F7D33}"/>
              </a:ext>
            </a:extLst>
          </p:cNvPr>
          <p:cNvSpPr/>
          <p:nvPr/>
        </p:nvSpPr>
        <p:spPr>
          <a:xfrm>
            <a:off x="8217238" y="2571526"/>
            <a:ext cx="3190672" cy="59288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10000"/>
                  </a:schemeClr>
                </a:solidFill>
              </a:rPr>
              <a:t>Sem deposição de grânulos</a:t>
            </a:r>
          </a:p>
        </p:txBody>
      </p:sp>
      <p:sp>
        <p:nvSpPr>
          <p:cNvPr id="23" name="Retângulo: Cantos Arredondados 22">
            <a:extLst>
              <a:ext uri="{FF2B5EF4-FFF2-40B4-BE49-F238E27FC236}">
                <a16:creationId xmlns:a16="http://schemas.microsoft.com/office/drawing/2014/main" id="{9ACF75FC-355E-14C4-6CC6-F33A3BE16BAB}"/>
              </a:ext>
            </a:extLst>
          </p:cNvPr>
          <p:cNvSpPr/>
          <p:nvPr/>
        </p:nvSpPr>
        <p:spPr>
          <a:xfrm>
            <a:off x="1595337" y="3359971"/>
            <a:ext cx="3190672" cy="789804"/>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dirty="0"/>
              <a:t>Fibrose portal com fibrose </a:t>
            </a:r>
            <a:r>
              <a:rPr lang="pt-BR" sz="1400" dirty="0" err="1"/>
              <a:t>periportal</a:t>
            </a:r>
            <a:r>
              <a:rPr lang="pt-BR" sz="1400" dirty="0"/>
              <a:t> ou fibrose septal incompleta</a:t>
            </a:r>
          </a:p>
        </p:txBody>
      </p:sp>
      <p:sp>
        <p:nvSpPr>
          <p:cNvPr id="24" name="Retângulo: Cantos Arredondados 23">
            <a:extLst>
              <a:ext uri="{FF2B5EF4-FFF2-40B4-BE49-F238E27FC236}">
                <a16:creationId xmlns:a16="http://schemas.microsoft.com/office/drawing/2014/main" id="{484075BC-A049-E769-7337-2649C1F87CA2}"/>
              </a:ext>
            </a:extLst>
          </p:cNvPr>
          <p:cNvSpPr/>
          <p:nvPr/>
        </p:nvSpPr>
        <p:spPr>
          <a:xfrm>
            <a:off x="4909243" y="3456186"/>
            <a:ext cx="3190672" cy="592888"/>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Perda de ductos biliares em &lt;1/3 dos tratos portais</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25" name="Retângulo: Cantos Arredondados 24">
            <a:extLst>
              <a:ext uri="{FF2B5EF4-FFF2-40B4-BE49-F238E27FC236}">
                <a16:creationId xmlns:a16="http://schemas.microsoft.com/office/drawing/2014/main" id="{2EAD70DF-B0D2-868E-7E28-15A31369A1E7}"/>
              </a:ext>
            </a:extLst>
          </p:cNvPr>
          <p:cNvSpPr/>
          <p:nvPr/>
        </p:nvSpPr>
        <p:spPr>
          <a:xfrm>
            <a:off x="8217238" y="3374513"/>
            <a:ext cx="3190672" cy="775262"/>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Deposição de grânulos em vários hepatócitos </a:t>
            </a:r>
            <a:r>
              <a:rPr lang="pt-BR" sz="1400" kern="0" dirty="0" err="1">
                <a:effectLst/>
              </a:rPr>
              <a:t>periportais</a:t>
            </a:r>
            <a:r>
              <a:rPr lang="pt-BR" sz="1400" kern="0" dirty="0">
                <a:effectLst/>
              </a:rPr>
              <a:t> em &lt;1/3 dos tratos portais</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26" name="Retângulo: Cantos Arredondados 25">
            <a:extLst>
              <a:ext uri="{FF2B5EF4-FFF2-40B4-BE49-F238E27FC236}">
                <a16:creationId xmlns:a16="http://schemas.microsoft.com/office/drawing/2014/main" id="{F080CA08-AD2A-87BA-C9FB-437016414CA0}"/>
              </a:ext>
            </a:extLst>
          </p:cNvPr>
          <p:cNvSpPr/>
          <p:nvPr/>
        </p:nvSpPr>
        <p:spPr>
          <a:xfrm>
            <a:off x="1595337" y="4362118"/>
            <a:ext cx="3190672" cy="592888"/>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Fibrose em ponte com desarranjo lobular variável</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27" name="Retângulo: Cantos Arredondados 26">
            <a:extLst>
              <a:ext uri="{FF2B5EF4-FFF2-40B4-BE49-F238E27FC236}">
                <a16:creationId xmlns:a16="http://schemas.microsoft.com/office/drawing/2014/main" id="{E4A798E5-5292-FA13-1FB1-754846A093B2}"/>
              </a:ext>
            </a:extLst>
          </p:cNvPr>
          <p:cNvSpPr/>
          <p:nvPr/>
        </p:nvSpPr>
        <p:spPr>
          <a:xfrm>
            <a:off x="4909243" y="4359875"/>
            <a:ext cx="3190672" cy="592888"/>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Perda de ductos biliares em 1/3-2/3 dos tratos portais</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28" name="Retângulo: Cantos Arredondados 27">
            <a:extLst>
              <a:ext uri="{FF2B5EF4-FFF2-40B4-BE49-F238E27FC236}">
                <a16:creationId xmlns:a16="http://schemas.microsoft.com/office/drawing/2014/main" id="{804EE29A-73CA-079C-CDBC-0AAB3D63CCEB}"/>
              </a:ext>
            </a:extLst>
          </p:cNvPr>
          <p:cNvSpPr/>
          <p:nvPr/>
        </p:nvSpPr>
        <p:spPr>
          <a:xfrm>
            <a:off x="8217238" y="4266531"/>
            <a:ext cx="3190672" cy="798604"/>
          </a:xfrm>
          <a:prstGeom prst="roundRect">
            <a:avLst>
              <a:gd name="adj" fmla="val 50000"/>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200" kern="0" dirty="0">
                <a:effectLst/>
              </a:rPr>
              <a:t>Deposição de grânulos em hepatócitos </a:t>
            </a:r>
            <a:r>
              <a:rPr lang="pt-BR" sz="1200" kern="0" dirty="0" err="1">
                <a:effectLst/>
              </a:rPr>
              <a:t>periportais</a:t>
            </a:r>
            <a:r>
              <a:rPr lang="pt-BR" sz="1200" kern="0" dirty="0">
                <a:effectLst/>
              </a:rPr>
              <a:t> variáveis em 1/3-2/3 dos tratos portais</a:t>
            </a:r>
            <a:endParaRPr lang="pt-BR" sz="1200" kern="100" dirty="0">
              <a:effectLst/>
              <a:latin typeface="Montserrat" pitchFamily="2" charset="0"/>
              <a:ea typeface="Calibri" panose="020F0502020204030204" pitchFamily="34" charset="0"/>
              <a:cs typeface="Times New Roman" panose="02020603050405020304" pitchFamily="18" charset="0"/>
            </a:endParaRPr>
          </a:p>
        </p:txBody>
      </p:sp>
      <p:sp>
        <p:nvSpPr>
          <p:cNvPr id="29" name="Retângulo: Cantos Arredondados 28">
            <a:extLst>
              <a:ext uri="{FF2B5EF4-FFF2-40B4-BE49-F238E27FC236}">
                <a16:creationId xmlns:a16="http://schemas.microsoft.com/office/drawing/2014/main" id="{EBECFF24-1B58-90B5-2E68-9251A895613D}"/>
              </a:ext>
            </a:extLst>
          </p:cNvPr>
          <p:cNvSpPr/>
          <p:nvPr/>
        </p:nvSpPr>
        <p:spPr>
          <a:xfrm>
            <a:off x="1595337" y="5250637"/>
            <a:ext cx="3190672" cy="592888"/>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Cirrose hepática com nódulos regenerativos e fibrose extensa</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30" name="Retângulo: Cantos Arredondados 29">
            <a:extLst>
              <a:ext uri="{FF2B5EF4-FFF2-40B4-BE49-F238E27FC236}">
                <a16:creationId xmlns:a16="http://schemas.microsoft.com/office/drawing/2014/main" id="{893C2DD8-252F-6A60-CB42-3401EA37FAFE}"/>
              </a:ext>
            </a:extLst>
          </p:cNvPr>
          <p:cNvSpPr/>
          <p:nvPr/>
        </p:nvSpPr>
        <p:spPr>
          <a:xfrm>
            <a:off x="4909243" y="5248394"/>
            <a:ext cx="3190672" cy="592888"/>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Perda de ductos biliares em &gt;2/3 dos tratos portais</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31" name="Retângulo: Cantos Arredondados 30">
            <a:extLst>
              <a:ext uri="{FF2B5EF4-FFF2-40B4-BE49-F238E27FC236}">
                <a16:creationId xmlns:a16="http://schemas.microsoft.com/office/drawing/2014/main" id="{EB4AA50F-3CF8-35F6-64F1-2A938F759FF4}"/>
              </a:ext>
            </a:extLst>
          </p:cNvPr>
          <p:cNvSpPr/>
          <p:nvPr/>
        </p:nvSpPr>
        <p:spPr>
          <a:xfrm>
            <a:off x="8217238" y="5157995"/>
            <a:ext cx="3190672" cy="792714"/>
          </a:xfrm>
          <a:prstGeom prst="roundRect">
            <a:avLst>
              <a:gd name="adj" fmla="val 50000"/>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1400" kern="0" dirty="0">
                <a:effectLst/>
              </a:rPr>
              <a:t>Deposição de grânulos em muitos hepatócitos em &gt;2/3 dos tratos portais</a:t>
            </a:r>
            <a:endParaRPr lang="pt-BR" sz="1400" kern="100" dirty="0">
              <a:effectLst/>
              <a:latin typeface="Montserrat" pitchFamily="2" charset="0"/>
              <a:ea typeface="Calibri" panose="020F0502020204030204" pitchFamily="34" charset="0"/>
              <a:cs typeface="Times New Roman" panose="02020603050405020304" pitchFamily="18" charset="0"/>
            </a:endParaRPr>
          </a:p>
        </p:txBody>
      </p:sp>
      <p:sp>
        <p:nvSpPr>
          <p:cNvPr id="32" name="CaixaDeTexto 31">
            <a:extLst>
              <a:ext uri="{FF2B5EF4-FFF2-40B4-BE49-F238E27FC236}">
                <a16:creationId xmlns:a16="http://schemas.microsoft.com/office/drawing/2014/main" id="{24494702-49E6-EA5D-20EB-D2E86CD65003}"/>
              </a:ext>
            </a:extLst>
          </p:cNvPr>
          <p:cNvSpPr txBox="1"/>
          <p:nvPr/>
        </p:nvSpPr>
        <p:spPr>
          <a:xfrm>
            <a:off x="1595337" y="2081801"/>
            <a:ext cx="3190672" cy="369332"/>
          </a:xfrm>
          <a:prstGeom prst="rect">
            <a:avLst/>
          </a:prstGeom>
          <a:noFill/>
        </p:spPr>
        <p:txBody>
          <a:bodyPr wrap="square" rtlCol="0">
            <a:spAutoFit/>
          </a:bodyPr>
          <a:lstStyle/>
          <a:p>
            <a:pPr algn="ctr"/>
            <a:r>
              <a:rPr lang="pt-BR" spc="300" dirty="0">
                <a:solidFill>
                  <a:schemeClr val="bg2">
                    <a:lumMod val="75000"/>
                  </a:schemeClr>
                </a:solidFill>
                <a:latin typeface="Montserrat Black" pitchFamily="2" charset="0"/>
              </a:rPr>
              <a:t>FIBROSE</a:t>
            </a:r>
            <a:endParaRPr lang="pt-BR" sz="1600" spc="300" dirty="0">
              <a:solidFill>
                <a:schemeClr val="bg2">
                  <a:lumMod val="75000"/>
                </a:schemeClr>
              </a:solidFill>
              <a:latin typeface="Montserrat Black" pitchFamily="2" charset="0"/>
            </a:endParaRPr>
          </a:p>
        </p:txBody>
      </p:sp>
      <p:sp>
        <p:nvSpPr>
          <p:cNvPr id="33" name="CaixaDeTexto 32">
            <a:extLst>
              <a:ext uri="{FF2B5EF4-FFF2-40B4-BE49-F238E27FC236}">
                <a16:creationId xmlns:a16="http://schemas.microsoft.com/office/drawing/2014/main" id="{509CEBE6-B3B4-62DC-A2C5-96735F4EAB8A}"/>
              </a:ext>
            </a:extLst>
          </p:cNvPr>
          <p:cNvSpPr txBox="1"/>
          <p:nvPr/>
        </p:nvSpPr>
        <p:spPr>
          <a:xfrm>
            <a:off x="4909243" y="1999116"/>
            <a:ext cx="3190672" cy="523220"/>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PERDA DE </a:t>
            </a:r>
          </a:p>
          <a:p>
            <a:pPr algn="ctr"/>
            <a:r>
              <a:rPr lang="pt-BR" sz="1400" spc="300" dirty="0">
                <a:solidFill>
                  <a:schemeClr val="bg2">
                    <a:lumMod val="75000"/>
                  </a:schemeClr>
                </a:solidFill>
                <a:latin typeface="Montserrat Black" pitchFamily="2" charset="0"/>
              </a:rPr>
              <a:t>DUCTO BILIAR</a:t>
            </a:r>
            <a:endParaRPr lang="pt-BR" sz="1600" spc="300" dirty="0">
              <a:solidFill>
                <a:schemeClr val="bg2">
                  <a:lumMod val="75000"/>
                </a:schemeClr>
              </a:solidFill>
              <a:latin typeface="Montserrat Black" pitchFamily="2" charset="0"/>
            </a:endParaRPr>
          </a:p>
        </p:txBody>
      </p:sp>
      <p:sp>
        <p:nvSpPr>
          <p:cNvPr id="34" name="CaixaDeTexto 33">
            <a:extLst>
              <a:ext uri="{FF2B5EF4-FFF2-40B4-BE49-F238E27FC236}">
                <a16:creationId xmlns:a16="http://schemas.microsoft.com/office/drawing/2014/main" id="{BE69AC1C-47A1-1174-24C0-F4A01949FFB9}"/>
              </a:ext>
            </a:extLst>
          </p:cNvPr>
          <p:cNvSpPr txBox="1"/>
          <p:nvPr/>
        </p:nvSpPr>
        <p:spPr>
          <a:xfrm>
            <a:off x="8217238" y="1823216"/>
            <a:ext cx="3190672" cy="738664"/>
          </a:xfrm>
          <a:prstGeom prst="rect">
            <a:avLst/>
          </a:prstGeom>
          <a:noFill/>
        </p:spPr>
        <p:txBody>
          <a:bodyPr wrap="square" rtlCol="0">
            <a:spAutoFit/>
          </a:bodyPr>
          <a:lstStyle/>
          <a:p>
            <a:pPr algn="ctr"/>
            <a:r>
              <a:rPr lang="pt-BR" sz="1400" spc="300" dirty="0">
                <a:solidFill>
                  <a:schemeClr val="bg2">
                    <a:lumMod val="75000"/>
                  </a:schemeClr>
                </a:solidFill>
                <a:latin typeface="Montserrat Black" pitchFamily="2" charset="0"/>
              </a:rPr>
              <a:t>DEPOSIÇÃO DE GRÂNULOS ORCEÍNA-POSITIVOS</a:t>
            </a:r>
          </a:p>
        </p:txBody>
      </p:sp>
    </p:spTree>
    <p:extLst>
      <p:ext uri="{BB962C8B-B14F-4D97-AF65-F5344CB8AC3E}">
        <p14:creationId xmlns:p14="http://schemas.microsoft.com/office/powerpoint/2010/main" val="24123069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
                                        <p:tgtEl>
                                          <p:spTgt spid="8"/>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50"/>
                                        <p:tgtEl>
                                          <p:spTgt spid="15"/>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
                                        <p:tgtEl>
                                          <p:spTgt spid="16"/>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5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5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5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5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5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5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Tema do Office">
  <a:themeElements>
    <a:clrScheme name="Personalizada 1">
      <a:dk1>
        <a:sysClr val="windowText" lastClr="000000"/>
      </a:dk1>
      <a:lt1>
        <a:srgbClr val="FFFFFF"/>
      </a:lt1>
      <a:dk2>
        <a:srgbClr val="433A33"/>
      </a:dk2>
      <a:lt2>
        <a:srgbClr val="E8E0DA"/>
      </a:lt2>
      <a:accent1>
        <a:srgbClr val="938177"/>
      </a:accent1>
      <a:accent2>
        <a:srgbClr val="395999"/>
      </a:accent2>
      <a:accent3>
        <a:srgbClr val="CC4E66"/>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16021</TotalTime>
  <Words>4380</Words>
  <Application>Microsoft Office PowerPoint</Application>
  <PresentationFormat>Widescreen</PresentationFormat>
  <Paragraphs>505</Paragraphs>
  <Slides>37</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37</vt:i4>
      </vt:variant>
    </vt:vector>
  </HeadingPairs>
  <TitlesOfParts>
    <vt:vector size="44" baseType="lpstr">
      <vt:lpstr>Montserrat Black</vt:lpstr>
      <vt:lpstr>Montserrat</vt:lpstr>
      <vt:lpstr>Arial</vt:lpstr>
      <vt:lpstr>Montserrat Thin</vt:lpstr>
      <vt:lpstr>Wingdings</vt:lpstr>
      <vt:lpstr>Times New Roman</vt:lpstr>
      <vt:lpstr>Tema do Office</vt:lpstr>
      <vt:lpstr>Sistema de Classificação Histológica de Nakanuma em uma coorte brasileira: correlações clínicas e bioquímicas na Colangite Biliar Primária e na Colangite Esclerosante Primária</vt:lpstr>
      <vt:lpstr>COLANGITE BILIAR PRIMÁRIA (CBP) E COLANGITE ESCLEROSANTE PRIMÁRIA (CEP)</vt:lpstr>
      <vt:lpstr>COLANGITE BILIAR PRIMÁRIA (CBP) E COLANGITE ESCLEROSANTE PRIMÁRIA (CEP)</vt:lpstr>
      <vt:lpstr>COLANGITE BILIAR PRIMÁRIA (CBP) E COLANGITE ESCLEROSANTE PRIMÁRIA (CEP)</vt:lpstr>
      <vt:lpstr>BIÓPSIA HEPÁTICA</vt:lpstr>
      <vt:lpstr>BIÓPSIA HEPÁTICA</vt:lpstr>
      <vt:lpstr>ESCORE HISTOLÓGICO (CBP)</vt:lpstr>
      <vt:lpstr>SISTEMA DE NAKANUMA</vt:lpstr>
      <vt:lpstr>SISTEMA DE NAKANUMA</vt:lpstr>
      <vt:lpstr>SISTEMA DE NAKANUMA</vt:lpstr>
      <vt:lpstr>SISTEMA DE NAKANUMA</vt:lpstr>
      <vt:lpstr>SISTEMA DE NAKANUMA</vt:lpstr>
      <vt:lpstr>SISTEMA DE NAKANUMA</vt:lpstr>
      <vt:lpstr>ESCORES HISTOLÓGICOS NA CEP</vt:lpstr>
      <vt:lpstr>ESCORES HISTOLÓGICOS NA CEP</vt:lpstr>
      <vt:lpstr>Apresentação do PowerPoint</vt:lpstr>
      <vt:lpstr>Apresentação do PowerPoint</vt:lpstr>
      <vt:lpstr>Apresentação do PowerPoint</vt:lpstr>
      <vt:lpstr>MATERIAIS E MÉTODOS</vt:lpstr>
      <vt:lpstr>MATERIAIS E MÉTODOS</vt:lpstr>
      <vt:lpstr>Apresentação do PowerPoint</vt:lpstr>
      <vt:lpstr>Apresentação do PowerPoint</vt:lpstr>
      <vt:lpstr>ALT E AST SÉRICAS X ATIVIDADE COLANGÍTICA NA CEP</vt:lpstr>
      <vt:lpstr>ANÁLISE DESCRITIVA E COMPARATIVA ENTRE O ESCORE DE NAKANUMA E A FOSFATASE ALCALINA NA CEP E CBP EM 2 ANOS</vt:lpstr>
      <vt:lpstr>ANÁLISE DESCRITIVA E COMPARATIVA ENTRE O ESCORE DE NAKANUMA E A FOSFATASE ALCALINA NA CEP E CBP EM 2 ANOS</vt:lpstr>
      <vt:lpstr>FOSFATASE ALCALINA SÉRICA (FA) E CBP</vt:lpstr>
      <vt:lpstr>Apresentação do PowerPoint</vt:lpstr>
      <vt:lpstr>Apresentação do PowerPoint</vt:lpstr>
      <vt:lpstr>Apresentação do PowerPoint</vt:lpstr>
      <vt:lpstr>LIMITAÇÕES</vt:lpstr>
      <vt:lpstr>LIMITAÇÕES</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Sessão anatomoclínica</dc:title>
  <dc:creator>Jesus Junior</dc:creator>
  <cp:lastModifiedBy>Leon Werneck</cp:lastModifiedBy>
  <cp:revision>163</cp:revision>
  <dcterms:created xsi:type="dcterms:W3CDTF">2018-03-25T22:40:04Z</dcterms:created>
  <dcterms:modified xsi:type="dcterms:W3CDTF">2024-05-26T23:48:19Z</dcterms:modified>
</cp:coreProperties>
</file>